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9" r:id="rId4"/>
    <p:sldId id="260" r:id="rId5"/>
    <p:sldId id="261" r:id="rId6"/>
    <p:sldId id="258" r:id="rId7"/>
    <p:sldId id="265" r:id="rId8"/>
    <p:sldId id="266" r:id="rId9"/>
    <p:sldId id="267" r:id="rId10"/>
    <p:sldId id="268" r:id="rId11"/>
    <p:sldId id="269" r:id="rId12"/>
    <p:sldId id="270" r:id="rId13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FFCC"/>
    <a:srgbClr val="0033CC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006" autoAdjust="0"/>
    <p:restoredTop sz="94660" autoAdjust="0"/>
  </p:normalViewPr>
  <p:slideViewPr>
    <p:cSldViewPr snapToGrid="0">
      <p:cViewPr varScale="1">
        <p:scale>
          <a:sx n="75" d="100"/>
          <a:sy n="75" d="100"/>
        </p:scale>
        <p:origin x="-378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D8C19B0-AC69-4C9B-A21E-5559C524369B}" type="datetimeFigureOut">
              <a:rPr lang="ru-RU"/>
              <a:pPr>
                <a:defRPr/>
              </a:pPr>
              <a:t>15.11.2019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7A5B899-B9D2-442E-ADC1-CBB4534ABE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Freeform 5"/>
            <p:cNvSpPr>
              <a:spLocks noEditPoints="1"/>
            </p:cNvSpPr>
            <p:nvPr/>
          </p:nvSpPr>
          <p:spPr bwMode="gray">
            <a:xfrm>
              <a:off x="0" y="1588"/>
              <a:ext cx="12192000" cy="6856412"/>
            </a:xfrm>
            <a:custGeom>
              <a:avLst/>
              <a:gdLst>
                <a:gd name="T0" fmla="*/ 0 w 15356"/>
                <a:gd name="T1" fmla="*/ 0 h 8638"/>
                <a:gd name="T2" fmla="*/ 15356 w 15356"/>
                <a:gd name="T3" fmla="*/ 8638 h 8638"/>
              </a:gdLst>
              <a:ahLst/>
              <a:cxnLst/>
              <a:rect l="T0" t="T1" r="T2" b="T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" name="Rectangle 10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413" y="1792288"/>
            <a:ext cx="990600" cy="304800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fld id="{CAF2C12E-2269-4167-AA2D-57B8B9D86CBA}" type="datetimeFigureOut">
              <a:rPr lang="en-US"/>
              <a:pPr>
                <a:defRPr/>
              </a:pPr>
              <a:t>11/15/2019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2706" y="3228182"/>
            <a:ext cx="3859213" cy="30480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C564D-641E-4D57-8E78-537391638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 noChangeArrowheads="1"/>
            </p:cNvSpPr>
            <p:nvPr/>
          </p:nvSpPr>
          <p:spPr bwMode="gray">
            <a:xfrm rot="10371525">
              <a:off x="263525" y="4438650"/>
              <a:ext cx="3300413" cy="439738"/>
            </a:xfrm>
            <a:custGeom>
              <a:avLst/>
              <a:gdLst>
                <a:gd name="T0" fmla="*/ 0 w 10000"/>
                <a:gd name="T1" fmla="*/ 0 h 5291"/>
                <a:gd name="T2" fmla="*/ 10000 w 10000"/>
                <a:gd name="T3" fmla="*/ 5291 h 5291"/>
              </a:gdLst>
              <a:ahLst/>
              <a:cxnLst/>
              <a:rect l="T0" t="T1" r="T2" b="T3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5"/>
            <p:cNvSpPr>
              <a:spLocks noChangeArrowheads="1"/>
            </p:cNvSpPr>
            <p:nvPr/>
          </p:nvSpPr>
          <p:spPr bwMode="gray">
            <a:xfrm rot="10800000">
              <a:off x="458788" y="320675"/>
              <a:ext cx="11277600" cy="4533900"/>
            </a:xfrm>
            <a:custGeom>
              <a:avLst/>
              <a:gdLst>
                <a:gd name="T0" fmla="*/ 0 w 7104"/>
                <a:gd name="T1" fmla="*/ 0 h 2856"/>
                <a:gd name="T2" fmla="*/ 7104 w 7104"/>
                <a:gd name="T3" fmla="*/ 2856 h 2856"/>
              </a:gdLst>
              <a:ahLst/>
              <a:cxnLst/>
              <a:rect l="T0" t="T1" r="T2" b="T3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8"/>
              <a:ext cx="12192000" cy="6856412"/>
            </a:xfrm>
            <a:custGeom>
              <a:avLst/>
              <a:gdLst>
                <a:gd name="T0" fmla="*/ 0 w 15356"/>
                <a:gd name="T1" fmla="*/ 0 h 8638"/>
                <a:gd name="T2" fmla="*/ 15356 w 15356"/>
                <a:gd name="T3" fmla="*/ 8638 h 8638"/>
              </a:gdLst>
              <a:ahLst/>
              <a:cxnLst/>
              <a:rect l="T0" t="T1" r="T2" b="T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5" name="Rectangle 15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C31F2-1079-4BB3-8DAD-28B591966640}" type="datetimeFigureOut">
              <a:rPr lang="en-US"/>
              <a:pPr>
                <a:defRPr/>
              </a:pPr>
              <a:t>11/15/2019</a:t>
            </a:fld>
            <a:endParaRPr lang="en-US"/>
          </a:p>
        </p:txBody>
      </p:sp>
      <p:sp>
        <p:nvSpPr>
          <p:cNvPr id="1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F88E8-202D-4EF5-ABA7-62B4CA4E4D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 noChangeArrowheads="1"/>
            </p:cNvSpPr>
            <p:nvPr/>
          </p:nvSpPr>
          <p:spPr bwMode="gray">
            <a:xfrm rot="-589932">
              <a:off x="8491538" y="2714625"/>
              <a:ext cx="3298825" cy="441325"/>
            </a:xfrm>
            <a:custGeom>
              <a:avLst/>
              <a:gdLst>
                <a:gd name="T0" fmla="*/ 0 w 10000"/>
                <a:gd name="T1" fmla="*/ 0 h 5291"/>
                <a:gd name="T2" fmla="*/ 10000 w 10000"/>
                <a:gd name="T3" fmla="*/ 5291 h 5291"/>
              </a:gdLst>
              <a:ahLst/>
              <a:cxnLst/>
              <a:rect l="T0" t="T1" r="T2" b="T3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5"/>
            <p:cNvSpPr>
              <a:spLocks noChangeArrowheads="1"/>
            </p:cNvSpPr>
            <p:nvPr/>
          </p:nvSpPr>
          <p:spPr bwMode="gray">
            <a:xfrm>
              <a:off x="455613" y="2801938"/>
              <a:ext cx="11277600" cy="3602037"/>
            </a:xfrm>
            <a:custGeom>
              <a:avLst/>
              <a:gdLst>
                <a:gd name="T0" fmla="*/ 0 w 10000"/>
                <a:gd name="T1" fmla="*/ 0 h 7946"/>
                <a:gd name="T2" fmla="*/ 10000 w 10000"/>
                <a:gd name="T3" fmla="*/ 7946 h 7946"/>
              </a:gdLst>
              <a:ahLst/>
              <a:cxnLst/>
              <a:rect l="T0" t="T1" r="T2" b="T3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8"/>
              <a:ext cx="12192000" cy="6856412"/>
            </a:xfrm>
            <a:custGeom>
              <a:avLst/>
              <a:gdLst>
                <a:gd name="T0" fmla="*/ 0 w 15356"/>
                <a:gd name="T1" fmla="*/ 0 h 8638"/>
                <a:gd name="T2" fmla="*/ 15356 w 15356"/>
                <a:gd name="T3" fmla="*/ 8638 h 8638"/>
              </a:gdLst>
              <a:ahLst/>
              <a:cxnLst/>
              <a:rect l="T0" t="T1" r="T2" b="T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5" name="Rectangle 12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A4B99-FA9C-4A1E-BBB7-1F52ABAABC19}" type="datetimeFigureOut">
              <a:rPr lang="en-US"/>
              <a:pPr>
                <a:defRPr/>
              </a:pPr>
              <a:t>11/15/2019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4A96B-41D6-41D8-82BA-19F5E41C01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>
              <a:spLocks noChangeArrowheads="1"/>
            </p:cNvSpPr>
            <p:nvPr/>
          </p:nvSpPr>
          <p:spPr bwMode="gray">
            <a:xfrm rot="-589932">
              <a:off x="8491538" y="4184650"/>
              <a:ext cx="3298825" cy="441325"/>
            </a:xfrm>
            <a:custGeom>
              <a:avLst/>
              <a:gdLst>
                <a:gd name="T0" fmla="*/ 0 w 10000"/>
                <a:gd name="T1" fmla="*/ 0 h 5291"/>
                <a:gd name="T2" fmla="*/ 10000 w 10000"/>
                <a:gd name="T3" fmla="*/ 5291 h 5291"/>
              </a:gdLst>
              <a:ahLst/>
              <a:cxnLst/>
              <a:rect l="T0" t="T1" r="T2" b="T3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5"/>
            <p:cNvSpPr>
              <a:spLocks noChangeArrowheads="1"/>
            </p:cNvSpPr>
            <p:nvPr/>
          </p:nvSpPr>
          <p:spPr bwMode="gray">
            <a:xfrm>
              <a:off x="455613" y="4241800"/>
              <a:ext cx="11277600" cy="2336800"/>
            </a:xfrm>
            <a:custGeom>
              <a:avLst/>
              <a:gdLst>
                <a:gd name="T0" fmla="*/ 0 w 10000"/>
                <a:gd name="T1" fmla="*/ 0 h 8000"/>
                <a:gd name="T2" fmla="*/ 10000 w 10000"/>
                <a:gd name="T3" fmla="*/ 8000 h 8000"/>
              </a:gdLst>
              <a:ahLst/>
              <a:cxnLst/>
              <a:rect l="T0" t="T1" r="T2" b="T3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8"/>
              <a:ext cx="12192000" cy="6856412"/>
            </a:xfrm>
            <a:custGeom>
              <a:avLst/>
              <a:gdLst>
                <a:gd name="T0" fmla="*/ 0 w 15356"/>
                <a:gd name="T1" fmla="*/ 0 h 8638"/>
                <a:gd name="T2" fmla="*/ 15356 w 15356"/>
                <a:gd name="T3" fmla="*/ 8638 h 8638"/>
              </a:gdLst>
              <a:ahLst/>
              <a:cxnLst/>
              <a:rect l="T0" t="T1" r="T2" b="T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7" name="TextBox 15"/>
          <p:cNvSpPr txBox="1"/>
          <p:nvPr/>
        </p:nvSpPr>
        <p:spPr bwMode="gray">
          <a:xfrm>
            <a:off x="881063" y="608013"/>
            <a:ext cx="801687" cy="1568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8" name="TextBox 12"/>
          <p:cNvSpPr txBox="1"/>
          <p:nvPr/>
        </p:nvSpPr>
        <p:spPr bwMode="gray">
          <a:xfrm>
            <a:off x="9883775" y="2613025"/>
            <a:ext cx="65405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CB3C1-689E-4959-84BE-1CDA82200F27}" type="datetimeFigureOut">
              <a:rPr lang="en-US"/>
              <a:pPr>
                <a:defRPr/>
              </a:pPr>
              <a:t>11/15/2019</a:t>
            </a:fld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096A7-5DD4-4F03-8F50-BD6F9515EF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>
              <a:spLocks noChangeArrowheads="1"/>
            </p:cNvSpPr>
            <p:nvPr/>
          </p:nvSpPr>
          <p:spPr bwMode="gray">
            <a:xfrm rot="-589932">
              <a:off x="8491538" y="4194175"/>
              <a:ext cx="3298825" cy="439738"/>
            </a:xfrm>
            <a:custGeom>
              <a:avLst/>
              <a:gdLst>
                <a:gd name="T0" fmla="*/ 0 w 10000"/>
                <a:gd name="T1" fmla="*/ 0 h 5291"/>
                <a:gd name="T2" fmla="*/ 10000 w 10000"/>
                <a:gd name="T3" fmla="*/ 5291 h 5291"/>
              </a:gdLst>
              <a:ahLst/>
              <a:cxnLst/>
              <a:rect l="T0" t="T1" r="T2" b="T3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5"/>
            <p:cNvSpPr>
              <a:spLocks noChangeArrowheads="1"/>
            </p:cNvSpPr>
            <p:nvPr/>
          </p:nvSpPr>
          <p:spPr bwMode="gray">
            <a:xfrm>
              <a:off x="455613" y="4241800"/>
              <a:ext cx="11277600" cy="2336800"/>
            </a:xfrm>
            <a:custGeom>
              <a:avLst/>
              <a:gdLst>
                <a:gd name="T0" fmla="*/ 0 w 10000"/>
                <a:gd name="T1" fmla="*/ 0 h 8000"/>
                <a:gd name="T2" fmla="*/ 10000 w 10000"/>
                <a:gd name="T3" fmla="*/ 8000 h 8000"/>
              </a:gdLst>
              <a:ahLst/>
              <a:cxnLst/>
              <a:rect l="T0" t="T1" r="T2" b="T3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8"/>
              <a:ext cx="12192000" cy="6856412"/>
            </a:xfrm>
            <a:custGeom>
              <a:avLst/>
              <a:gdLst>
                <a:gd name="T0" fmla="*/ 0 w 15356"/>
                <a:gd name="T1" fmla="*/ 0 h 8638"/>
                <a:gd name="T2" fmla="*/ 15356 w 15356"/>
                <a:gd name="T3" fmla="*/ 8638 h 8638"/>
              </a:gdLst>
              <a:ahLst/>
              <a:cxnLst/>
              <a:rect l="T0" t="T1" r="T2" b="T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B8FB2-BD9A-4F98-91BB-8D7F33B13BFE}" type="datetimeFigureOut">
              <a:rPr lang="en-US"/>
              <a:pPr>
                <a:defRPr/>
              </a:pPr>
              <a:t>11/15/2019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1EC60-2126-4CBD-B448-85A7CC4732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16"/>
          <p:cNvCxnSpPr/>
          <p:nvPr/>
        </p:nvCxnSpPr>
        <p:spPr>
          <a:xfrm>
            <a:off x="4403725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7"/>
          <p:cNvCxnSpPr/>
          <p:nvPr/>
        </p:nvCxnSpPr>
        <p:spPr>
          <a:xfrm>
            <a:off x="7772400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FD31B-3877-4BDE-9DA4-E8E6D22E5081}" type="datetimeFigureOut">
              <a:rPr lang="en-US"/>
              <a:pPr>
                <a:defRPr/>
              </a:pPr>
              <a:t>11/15/2019</a:t>
            </a:fld>
            <a:endParaRPr lang="en-US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00584-F226-4559-BB0E-AED7C57E75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42"/>
          <p:cNvCxnSpPr/>
          <p:nvPr/>
        </p:nvCxnSpPr>
        <p:spPr>
          <a:xfrm>
            <a:off x="4405313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43"/>
          <p:cNvCxnSpPr/>
          <p:nvPr/>
        </p:nvCxnSpPr>
        <p:spPr>
          <a:xfrm>
            <a:off x="7797800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6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FA447-7DA1-45B7-AF34-555BB1907C11}" type="datetimeFigureOut">
              <a:rPr lang="en-US"/>
              <a:pPr>
                <a:defRPr/>
              </a:pPr>
              <a:t>11/15/2019</a:t>
            </a:fld>
            <a:endParaRPr lang="en-US"/>
          </a:p>
        </p:txBody>
      </p:sp>
      <p:sp>
        <p:nvSpPr>
          <p:cNvPr id="16" name="Footer Placeholder 7"/>
          <p:cNvSpPr>
            <a:spLocks noGrp="1"/>
          </p:cNvSpPr>
          <p:nvPr>
            <p:ph type="ftr" sz="quarter" idx="24"/>
          </p:nvPr>
        </p:nvSpPr>
        <p:spPr>
          <a:xfrm>
            <a:off x="560388" y="6391275"/>
            <a:ext cx="36449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17" name="Slide Number Placeholder 8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95F83-57FB-411C-81E2-95B041AC4F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4988" y="6391275"/>
            <a:ext cx="990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4A6E11-D054-4AD0-87D6-C12FDB303F36}" type="datetimeFigureOut">
              <a:rPr lang="en-US"/>
              <a:pPr>
                <a:defRPr/>
              </a:pPr>
              <a:t>11/15/2019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8F663-5B9A-4846-9436-9D286CAE17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6"/>
            <p:cNvSpPr/>
            <p:nvPr/>
          </p:nvSpPr>
          <p:spPr bwMode="gray">
            <a:xfrm>
              <a:off x="414338" y="401638"/>
              <a:ext cx="6511925" cy="6054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 noChangeArrowheads="1"/>
            </p:cNvSpPr>
            <p:nvPr/>
          </p:nvSpPr>
          <p:spPr bwMode="gray">
            <a:xfrm rot="5101749">
              <a:off x="6293645" y="4577556"/>
              <a:ext cx="3300412" cy="441325"/>
            </a:xfrm>
            <a:custGeom>
              <a:avLst/>
              <a:gdLst>
                <a:gd name="T0" fmla="*/ 0 w 10000"/>
                <a:gd name="T1" fmla="*/ 0 h 5291"/>
                <a:gd name="T2" fmla="*/ 10000 w 10000"/>
                <a:gd name="T3" fmla="*/ 5291 h 5291"/>
              </a:gdLst>
              <a:ahLst/>
              <a:cxnLst/>
              <a:rect l="T0" t="T1" r="T2" b="T3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5"/>
            <p:cNvSpPr>
              <a:spLocks noChangeArrowheads="1"/>
            </p:cNvSpPr>
            <p:nvPr/>
          </p:nvSpPr>
          <p:spPr bwMode="gray">
            <a:xfrm rot="5400000">
              <a:off x="4448175" y="2801938"/>
              <a:ext cx="6054725" cy="1254125"/>
            </a:xfrm>
            <a:custGeom>
              <a:avLst/>
              <a:gdLst>
                <a:gd name="T0" fmla="*/ 0 w 10000"/>
                <a:gd name="T1" fmla="*/ 0 h 8000"/>
                <a:gd name="T2" fmla="*/ 10000 w 10000"/>
                <a:gd name="T3" fmla="*/ 8000 h 8000"/>
              </a:gdLst>
              <a:ahLst/>
              <a:cxnLst/>
              <a:rect l="T0" t="T1" r="T2" b="T3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8"/>
              <a:ext cx="12192000" cy="6856412"/>
            </a:xfrm>
            <a:custGeom>
              <a:avLst/>
              <a:gdLst>
                <a:gd name="T0" fmla="*/ 0 w 15356"/>
                <a:gd name="T1" fmla="*/ 0 h 8638"/>
                <a:gd name="T2" fmla="*/ 15356 w 15356"/>
                <a:gd name="T3" fmla="*/ 8638 h 8638"/>
              </a:gdLst>
              <a:ahLst/>
              <a:cxnLst/>
              <a:rect l="T0" t="T1" r="T2" b="T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5" name="Rectangle 13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713" y="6391275"/>
            <a:ext cx="992187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C143A-DEFE-429C-8209-8F700674FE5F}" type="datetimeFigureOut">
              <a:rPr lang="en-US"/>
              <a:pPr>
                <a:defRPr/>
              </a:pPr>
              <a:t>11/15/2019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3139C-CFA6-40C3-B4C2-7151303A98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A6C87-96DC-4600-8155-D15E450A19C0}" type="datetimeFigureOut">
              <a:rPr lang="en-US"/>
              <a:pPr>
                <a:defRPr/>
              </a:pPr>
              <a:t>11/15/2019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CF5B9-996F-4F1E-A12C-934DBD5659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9"/>
            <p:cNvSpPr/>
            <p:nvPr/>
          </p:nvSpPr>
          <p:spPr bwMode="gray">
            <a:xfrm>
              <a:off x="7289800" y="401638"/>
              <a:ext cx="4478338" cy="6054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 noChangeArrowheads="1"/>
            </p:cNvSpPr>
            <p:nvPr/>
          </p:nvSpPr>
          <p:spPr bwMode="gray">
            <a:xfrm rot="-5400000">
              <a:off x="3786188" y="2801938"/>
              <a:ext cx="6054725" cy="1254125"/>
            </a:xfrm>
            <a:custGeom>
              <a:avLst/>
              <a:gdLst>
                <a:gd name="T0" fmla="*/ 0 w 10000"/>
                <a:gd name="T1" fmla="*/ 0 h 8000"/>
                <a:gd name="T2" fmla="*/ 10000 w 10000"/>
                <a:gd name="T3" fmla="*/ 8000 h 8000"/>
              </a:gdLst>
              <a:ahLst/>
              <a:cxnLst/>
              <a:rect l="T0" t="T1" r="T2" b="T3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5"/>
            <p:cNvSpPr>
              <a:spLocks noChangeArrowheads="1"/>
            </p:cNvSpPr>
            <p:nvPr/>
          </p:nvSpPr>
          <p:spPr bwMode="gray">
            <a:xfrm rot="-5677511">
              <a:off x="4699000" y="1825625"/>
              <a:ext cx="3298825" cy="441325"/>
            </a:xfrm>
            <a:custGeom>
              <a:avLst/>
              <a:gdLst>
                <a:gd name="T0" fmla="*/ 0 w 10000"/>
                <a:gd name="T1" fmla="*/ 0 h 5291"/>
                <a:gd name="T2" fmla="*/ 10000 w 10000"/>
                <a:gd name="T3" fmla="*/ 5291 h 5291"/>
              </a:gdLst>
              <a:ahLst/>
              <a:cxnLst/>
              <a:rect l="T0" t="T1" r="T2" b="T3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8"/>
              <a:ext cx="12192000" cy="6856412"/>
            </a:xfrm>
            <a:custGeom>
              <a:avLst/>
              <a:gdLst>
                <a:gd name="T0" fmla="*/ 0 w 15356"/>
                <a:gd name="T1" fmla="*/ 0 h 8638"/>
                <a:gd name="T2" fmla="*/ 15356 w 15356"/>
                <a:gd name="T3" fmla="*/ 8638 h 8638"/>
              </a:gdLst>
              <a:ahLst/>
              <a:cxnLst/>
              <a:rect l="T0" t="T1" r="T2" b="T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5" name="Rectangle 15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2BEDB-07D1-47D6-91E2-E858E2900280}" type="datetimeFigureOut">
              <a:rPr lang="en-US"/>
              <a:pPr>
                <a:defRPr/>
              </a:pPr>
              <a:t>11/15/2019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C00C2-709A-4CDF-8AD8-1A5D8EABFE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22D9A-3824-4CA0-A979-0745D5138B63}" type="datetimeFigureOut">
              <a:rPr lang="en-US"/>
              <a:pPr>
                <a:defRPr/>
              </a:pPr>
              <a:t>11/15/2019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54819-C253-42B5-830F-C9714E88DC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83DEA-4541-456D-8962-41B3D03F2CC6}" type="datetimeFigureOut">
              <a:rPr lang="en-US"/>
              <a:pPr>
                <a:defRPr/>
              </a:pPr>
              <a:t>11/15/2019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1328C-93E6-41B5-B9EE-F4B5625D7A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E0EAB-609A-4ED2-93A0-6F1883D2EF1A}" type="datetimeFigureOut">
              <a:rPr lang="en-US"/>
              <a:pPr>
                <a:defRPr/>
              </a:pPr>
              <a:t>11/15/2019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22F38-D23B-4CD6-BD7F-A36ECDA292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5BD5B-11B8-431A-80D5-9ED7A26F4AF8}" type="datetimeFigureOut">
              <a:rPr lang="en-US"/>
              <a:pPr>
                <a:defRPr/>
              </a:pPr>
              <a:t>11/15/2019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361BB-7054-46C3-8A17-CB69095B2D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10"/>
            <p:cNvSpPr/>
            <p:nvPr/>
          </p:nvSpPr>
          <p:spPr bwMode="gray">
            <a:xfrm>
              <a:off x="5713413" y="401638"/>
              <a:ext cx="6054725" cy="6054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>
              <a:spLocks noChangeArrowheads="1"/>
            </p:cNvSpPr>
            <p:nvPr/>
          </p:nvSpPr>
          <p:spPr bwMode="gray">
            <a:xfrm rot="-5677511">
              <a:off x="3140869" y="1826419"/>
              <a:ext cx="3298825" cy="439737"/>
            </a:xfrm>
            <a:custGeom>
              <a:avLst/>
              <a:gdLst>
                <a:gd name="T0" fmla="*/ 0 w 10000"/>
                <a:gd name="T1" fmla="*/ 0 h 5291"/>
                <a:gd name="T2" fmla="*/ 10000 w 10000"/>
                <a:gd name="T3" fmla="*/ 5291 h 5291"/>
              </a:gdLst>
              <a:ahLst/>
              <a:cxnLst/>
              <a:rect l="T0" t="T1" r="T2" b="T3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5"/>
            <p:cNvSpPr>
              <a:spLocks noChangeArrowheads="1"/>
            </p:cNvSpPr>
            <p:nvPr/>
          </p:nvSpPr>
          <p:spPr bwMode="gray">
            <a:xfrm rot="-5400000">
              <a:off x="2228850" y="2801938"/>
              <a:ext cx="6054725" cy="1254125"/>
            </a:xfrm>
            <a:custGeom>
              <a:avLst/>
              <a:gdLst>
                <a:gd name="T0" fmla="*/ 0 w 10000"/>
                <a:gd name="T1" fmla="*/ 0 h 8000"/>
                <a:gd name="T2" fmla="*/ 10000 w 10000"/>
                <a:gd name="T3" fmla="*/ 8000 h 8000"/>
              </a:gdLst>
              <a:ahLst/>
              <a:cxnLst/>
              <a:rect l="T0" t="T1" r="T2" b="T3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8"/>
              <a:ext cx="12192000" cy="6856412"/>
            </a:xfrm>
            <a:custGeom>
              <a:avLst/>
              <a:gdLst>
                <a:gd name="T0" fmla="*/ 0 w 15356"/>
                <a:gd name="T1" fmla="*/ 0 h 8638"/>
                <a:gd name="T2" fmla="*/ 15356 w 15356"/>
                <a:gd name="T3" fmla="*/ 8638 h 8638"/>
              </a:gdLst>
              <a:ahLst/>
              <a:cxnLst/>
              <a:rect l="T0" t="T1" r="T2" b="T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D5B50-961A-4A13-A392-CD448C460A6C}" type="datetimeFigureOut">
              <a:rPr lang="en-US"/>
              <a:pPr>
                <a:defRPr/>
              </a:pPr>
              <a:t>11/15/2019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CAE07-B3A8-4E1D-9D57-6B2795FC3A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10"/>
            <p:cNvSpPr/>
            <p:nvPr/>
          </p:nvSpPr>
          <p:spPr bwMode="gray">
            <a:xfrm>
              <a:off x="6172200" y="401638"/>
              <a:ext cx="5595938" cy="6054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>
              <a:spLocks noChangeArrowheads="1"/>
            </p:cNvSpPr>
            <p:nvPr/>
          </p:nvSpPr>
          <p:spPr bwMode="gray">
            <a:xfrm rot="-5677511">
              <a:off x="4203700" y="1825625"/>
              <a:ext cx="3298825" cy="441325"/>
            </a:xfrm>
            <a:custGeom>
              <a:avLst/>
              <a:gdLst>
                <a:gd name="T0" fmla="*/ 0 w 10000"/>
                <a:gd name="T1" fmla="*/ 0 h 5291"/>
                <a:gd name="T2" fmla="*/ 10000 w 10000"/>
                <a:gd name="T3" fmla="*/ 5291 h 5291"/>
              </a:gdLst>
              <a:ahLst/>
              <a:cxnLst/>
              <a:rect l="T0" t="T1" r="T2" b="T3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5"/>
            <p:cNvSpPr>
              <a:spLocks noChangeArrowheads="1"/>
            </p:cNvSpPr>
            <p:nvPr/>
          </p:nvSpPr>
          <p:spPr bwMode="gray">
            <a:xfrm rot="-5400000">
              <a:off x="3294856" y="2801145"/>
              <a:ext cx="6054725" cy="1255712"/>
            </a:xfrm>
            <a:custGeom>
              <a:avLst/>
              <a:gdLst>
                <a:gd name="T0" fmla="*/ 0 w 10000"/>
                <a:gd name="T1" fmla="*/ 0 h 8000"/>
                <a:gd name="T2" fmla="*/ 10000 w 10000"/>
                <a:gd name="T3" fmla="*/ 8000 h 8000"/>
              </a:gdLst>
              <a:ahLst/>
              <a:cxnLst/>
              <a:rect l="T0" t="T1" r="T2" b="T3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8"/>
              <a:ext cx="12192000" cy="6856412"/>
            </a:xfrm>
            <a:custGeom>
              <a:avLst/>
              <a:gdLst>
                <a:gd name="T0" fmla="*/ 0 w 15356"/>
                <a:gd name="T1" fmla="*/ 0 h 8638"/>
                <a:gd name="T2" fmla="*/ 15356 w 15356"/>
                <a:gd name="T3" fmla="*/ 8638 h 8638"/>
              </a:gdLst>
              <a:ahLst/>
              <a:cxnLst/>
              <a:rect l="T0" t="T1" r="T2" b="T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9E4CC-B37E-410F-9A55-5AC1F011C9A1}" type="datetimeFigureOut">
              <a:rPr lang="en-US"/>
              <a:pPr>
                <a:defRPr/>
              </a:pPr>
              <a:t>11/15/2019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15759-2749-4D5A-81FA-E9D48192F2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51" name="Freeform 5"/>
            <p:cNvSpPr>
              <a:spLocks noChangeArrowheads="1"/>
            </p:cNvSpPr>
            <p:nvPr/>
          </p:nvSpPr>
          <p:spPr bwMode="gray">
            <a:xfrm rot="-589932">
              <a:off x="8491538" y="1797050"/>
              <a:ext cx="3298825" cy="441325"/>
            </a:xfrm>
            <a:custGeom>
              <a:avLst/>
              <a:gdLst>
                <a:gd name="T0" fmla="*/ 0 w 10000"/>
                <a:gd name="T1" fmla="*/ 0 h 5291"/>
                <a:gd name="T2" fmla="*/ 10000 w 10000"/>
                <a:gd name="T3" fmla="*/ 5291 h 5291"/>
              </a:gdLst>
              <a:ahLst/>
              <a:cxnLst/>
              <a:rect l="T0" t="T1" r="T2" b="T3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2" name="Freeform 5"/>
            <p:cNvSpPr>
              <a:spLocks noChangeArrowheads="1"/>
            </p:cNvSpPr>
            <p:nvPr/>
          </p:nvSpPr>
          <p:spPr bwMode="gray">
            <a:xfrm>
              <a:off x="458788" y="1866900"/>
              <a:ext cx="11277600" cy="4533900"/>
            </a:xfrm>
            <a:custGeom>
              <a:avLst/>
              <a:gdLst>
                <a:gd name="T0" fmla="*/ 0 w 7104"/>
                <a:gd name="T1" fmla="*/ 0 h 2856"/>
                <a:gd name="T2" fmla="*/ 7104 w 7104"/>
                <a:gd name="T3" fmla="*/ 2856 h 2856"/>
              </a:gdLst>
              <a:ahLst/>
              <a:cxnLst/>
              <a:rect l="T0" t="T1" r="T2" b="T3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3" name="Freeform 5"/>
            <p:cNvSpPr>
              <a:spLocks noEditPoints="1"/>
            </p:cNvSpPr>
            <p:nvPr/>
          </p:nvSpPr>
          <p:spPr bwMode="gray">
            <a:xfrm>
              <a:off x="0" y="1588"/>
              <a:ext cx="12192000" cy="6856412"/>
            </a:xfrm>
            <a:custGeom>
              <a:avLst/>
              <a:gdLst>
                <a:gd name="T0" fmla="*/ 0 w 15356"/>
                <a:gd name="T1" fmla="*/ 0 h 8638"/>
                <a:gd name="T2" fmla="*/ 15356 w 15356"/>
                <a:gd name="T3" fmla="*/ 8638 h 8638"/>
              </a:gdLst>
              <a:ahLst/>
              <a:cxnLst/>
              <a:rect l="T0" t="T1" r="T2" b="T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gray">
          <a:xfrm>
            <a:off x="1155700" y="973138"/>
            <a:ext cx="87614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55700" y="2603500"/>
            <a:ext cx="8761413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713" y="6391275"/>
            <a:ext cx="990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 i="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64A41F8-BDAD-47C8-B614-7C7AB6F12378}" type="datetimeFigureOut">
              <a:rPr lang="en-US"/>
              <a:pPr>
                <a:defRPr/>
              </a:pPr>
              <a:t>11/15/2019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0388" y="6391275"/>
            <a:ext cx="38608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1" i="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088" y="295275"/>
            <a:ext cx="838200" cy="768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2800" b="0" i="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C738018-02CB-4CE5-B0F6-81725D46CC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5" r:id="rId2"/>
    <p:sldLayoutId id="2147483667" r:id="rId3"/>
    <p:sldLayoutId id="2147483664" r:id="rId4"/>
    <p:sldLayoutId id="2147483663" r:id="rId5"/>
    <p:sldLayoutId id="2147483662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</p:sldLayoutIdLst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2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3200"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ctrTitle"/>
          </p:nvPr>
        </p:nvSpPr>
        <p:spPr>
          <a:xfrm>
            <a:off x="1155700" y="1895475"/>
            <a:ext cx="9401175" cy="1820863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rgbClr val="00B0F0"/>
                </a:solidFill>
                <a:latin typeface="Bahnschrift SemiLight Condensed"/>
              </a:rPr>
              <a:t>Иск в гражданском процессе</a:t>
            </a:r>
          </a:p>
        </p:txBody>
      </p:sp>
      <p:sp>
        <p:nvSpPr>
          <p:cNvPr id="2048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55700" y="4244975"/>
            <a:ext cx="8824913" cy="862013"/>
          </a:xfrm>
        </p:spPr>
        <p:txBody>
          <a:bodyPr/>
          <a:lstStyle/>
          <a:p>
            <a:pPr eaLnBrk="1" hangingPunct="1"/>
            <a:r>
              <a:rPr lang="ru-RU" sz="2400" cap="none" smtClean="0">
                <a:solidFill>
                  <a:srgbClr val="EF53A5"/>
                </a:solidFill>
              </a:rPr>
              <a:t>Выполнено: группа П-31</a:t>
            </a: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AutoShape 5"/>
          <p:cNvSpPr>
            <a:spLocks noChangeArrowheads="1"/>
          </p:cNvSpPr>
          <p:nvPr/>
        </p:nvSpPr>
        <p:spPr bwMode="auto">
          <a:xfrm>
            <a:off x="177800" y="1958975"/>
            <a:ext cx="11798300" cy="2317750"/>
          </a:xfrm>
          <a:prstGeom prst="roundRect">
            <a:avLst>
              <a:gd name="adj" fmla="val 16667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defTabSz="914400"/>
            <a:r>
              <a:rPr lang="ru-RU" sz="2000">
                <a:latin typeface="Century Gothic" pitchFamily="34" charset="0"/>
              </a:rPr>
              <a:t>Вправе </a:t>
            </a:r>
            <a:r>
              <a:rPr lang="ru-RU" sz="2000" b="1" u="sng">
                <a:latin typeface="Century Gothic" pitchFamily="34" charset="0"/>
              </a:rPr>
              <a:t>соединить </a:t>
            </a:r>
            <a:r>
              <a:rPr lang="ru-RU" sz="2000">
                <a:latin typeface="Century Gothic" pitchFamily="34" charset="0"/>
              </a:rPr>
              <a:t>в 1-м исковом заявлении несколько взаимосвязанных исковых требований, </a:t>
            </a:r>
          </a:p>
          <a:p>
            <a:pPr defTabSz="914400"/>
            <a:r>
              <a:rPr lang="ru-RU" sz="2000">
                <a:latin typeface="Century Gothic" pitchFamily="34" charset="0"/>
              </a:rPr>
              <a:t>относящихся к 1-му виду производства.</a:t>
            </a:r>
          </a:p>
          <a:p>
            <a:pPr defTabSz="914400"/>
            <a:r>
              <a:rPr lang="ru-RU" sz="2000"/>
              <a:t>В 1-м исковом заявлении могут быть объединены </a:t>
            </a:r>
            <a:r>
              <a:rPr lang="ru-RU" sz="2000" i="1"/>
              <a:t>требования нескольких лиц</a:t>
            </a:r>
            <a:r>
              <a:rPr lang="ru-RU" sz="2000"/>
              <a:t>, обратившихся </a:t>
            </a:r>
          </a:p>
          <a:p>
            <a:pPr defTabSz="914400"/>
            <a:r>
              <a:rPr lang="ru-RU" sz="2000"/>
              <a:t>в суд, а также </a:t>
            </a:r>
            <a:r>
              <a:rPr lang="ru-RU" sz="2000" i="1"/>
              <a:t>требования</a:t>
            </a:r>
            <a:r>
              <a:rPr lang="ru-RU" sz="2000"/>
              <a:t>, направленные </a:t>
            </a:r>
            <a:r>
              <a:rPr lang="ru-RU" sz="2000" i="1"/>
              <a:t>к нескольким ответчикам.</a:t>
            </a:r>
            <a:endParaRPr lang="ru-RU" sz="2000" i="1">
              <a:latin typeface="Century Gothic" pitchFamily="34" charset="0"/>
            </a:endParaRPr>
          </a:p>
          <a:p>
            <a:pPr defTabSz="914400"/>
            <a:r>
              <a:rPr lang="ru-RU" sz="2000">
                <a:latin typeface="Century Gothic" pitchFamily="34" charset="0"/>
              </a:rPr>
              <a:t>При соединении требований, для рассмотрения которых установлены </a:t>
            </a:r>
            <a:r>
              <a:rPr lang="ru-RU" sz="2000" i="1" u="sng">
                <a:latin typeface="Century Gothic" pitchFamily="34" charset="0"/>
              </a:rPr>
              <a:t>сокращенные и общие</a:t>
            </a:r>
            <a:r>
              <a:rPr lang="ru-RU" sz="2000">
                <a:latin typeface="Century Gothic" pitchFamily="34" charset="0"/>
              </a:rPr>
              <a:t> </a:t>
            </a:r>
          </a:p>
          <a:p>
            <a:pPr defTabSz="914400"/>
            <a:r>
              <a:rPr lang="ru-RU" sz="2000">
                <a:latin typeface="Century Gothic" pitchFamily="34" charset="0"/>
              </a:rPr>
              <a:t>сроки, </a:t>
            </a:r>
            <a:r>
              <a:rPr lang="ru-RU" sz="2000" b="1" u="sng">
                <a:latin typeface="Century Gothic" pitchFamily="34" charset="0"/>
              </a:rPr>
              <a:t>применяются общие</a:t>
            </a:r>
            <a:r>
              <a:rPr lang="ru-RU" sz="2000">
                <a:latin typeface="Century Gothic" pitchFamily="34" charset="0"/>
              </a:rPr>
              <a:t> сроки.</a:t>
            </a:r>
          </a:p>
          <a:p>
            <a:pPr defTabSz="914400"/>
            <a:r>
              <a:rPr lang="ru-RU" sz="2000" i="1">
                <a:latin typeface="Century Gothic" pitchFamily="34" charset="0"/>
              </a:rPr>
              <a:t>Срок рассмотрения</a:t>
            </a:r>
            <a:r>
              <a:rPr lang="ru-RU" sz="2000">
                <a:latin typeface="Century Gothic" pitchFamily="34" charset="0"/>
              </a:rPr>
              <a:t> дела исчисляется со дня поступления в суд последнего искового заявления.</a:t>
            </a:r>
          </a:p>
        </p:txBody>
      </p:sp>
      <p:sp>
        <p:nvSpPr>
          <p:cNvPr id="29698" name="AutoShape 7"/>
          <p:cNvSpPr>
            <a:spLocks noChangeArrowheads="1"/>
          </p:cNvSpPr>
          <p:nvPr/>
        </p:nvSpPr>
        <p:spPr bwMode="auto">
          <a:xfrm>
            <a:off x="1176338" y="501650"/>
            <a:ext cx="2854325" cy="1079500"/>
          </a:xfrm>
          <a:prstGeom prst="diamond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914400"/>
            <a:r>
              <a:rPr lang="ru-RU" sz="2400" b="1">
                <a:solidFill>
                  <a:schemeClr val="accent1"/>
                </a:solidFill>
                <a:latin typeface="Century Gothic" pitchFamily="34" charset="0"/>
              </a:rPr>
              <a:t>Истец</a:t>
            </a:r>
          </a:p>
        </p:txBody>
      </p:sp>
      <p:sp>
        <p:nvSpPr>
          <p:cNvPr id="29699" name="AutoShape 8"/>
          <p:cNvSpPr>
            <a:spLocks noChangeArrowheads="1"/>
          </p:cNvSpPr>
          <p:nvPr/>
        </p:nvSpPr>
        <p:spPr bwMode="auto">
          <a:xfrm>
            <a:off x="280988" y="4829175"/>
            <a:ext cx="2132012" cy="145573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/>
            <a:r>
              <a:rPr lang="ru-RU" altLang="ja-JP" sz="2000" b="1">
                <a:solidFill>
                  <a:srgbClr val="003399"/>
                </a:solidFill>
                <a:latin typeface="Century Gothic" pitchFamily="34" charset="0"/>
                <a:cs typeface="メイリオ"/>
              </a:rPr>
              <a:t>Судья</a:t>
            </a:r>
          </a:p>
          <a:p>
            <a:pPr algn="ctr" defTabSz="914400"/>
            <a:r>
              <a:rPr lang="ru-RU" altLang="ja-JP" sz="2000">
                <a:solidFill>
                  <a:srgbClr val="003399"/>
                </a:solidFill>
                <a:latin typeface="Century Gothic" pitchFamily="34" charset="0"/>
                <a:cs typeface="メイリオ"/>
              </a:rPr>
              <a:t>(если признает </a:t>
            </a:r>
          </a:p>
          <a:p>
            <a:pPr algn="ctr" defTabSz="914400"/>
            <a:r>
              <a:rPr lang="ru-RU" altLang="ja-JP" sz="2000">
                <a:solidFill>
                  <a:srgbClr val="003399"/>
                </a:solidFill>
                <a:latin typeface="Century Gothic" pitchFamily="34" charset="0"/>
                <a:cs typeface="メイリオ"/>
              </a:rPr>
              <a:t>необходимым)</a:t>
            </a:r>
            <a:r>
              <a:rPr lang="ru-RU" altLang="ja-JP" sz="2000" u="sng">
                <a:solidFill>
                  <a:srgbClr val="003399"/>
                </a:solidFill>
                <a:latin typeface="Century Gothic" pitchFamily="34" charset="0"/>
                <a:cs typeface="メイリオ"/>
              </a:rPr>
              <a:t> </a:t>
            </a:r>
            <a:endParaRPr lang="ru-RU" sz="2000" u="sng">
              <a:solidFill>
                <a:srgbClr val="003399"/>
              </a:solidFill>
              <a:latin typeface="Century Gothic" pitchFamily="34" charset="0"/>
            </a:endParaRPr>
          </a:p>
        </p:txBody>
      </p:sp>
      <p:sp>
        <p:nvSpPr>
          <p:cNvPr id="29700" name="AutoShape 11"/>
          <p:cNvSpPr>
            <a:spLocks noChangeArrowheads="1"/>
          </p:cNvSpPr>
          <p:nvPr/>
        </p:nvSpPr>
        <p:spPr bwMode="auto">
          <a:xfrm rot="-5731017">
            <a:off x="2312988" y="1608138"/>
            <a:ext cx="568325" cy="339725"/>
          </a:xfrm>
          <a:prstGeom prst="leftArrow">
            <a:avLst>
              <a:gd name="adj1" fmla="val 50000"/>
              <a:gd name="adj2" fmla="val 41822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ru-RU">
              <a:latin typeface="Century Gothic" pitchFamily="34" charset="0"/>
            </a:endParaRPr>
          </a:p>
        </p:txBody>
      </p:sp>
      <p:sp>
        <p:nvSpPr>
          <p:cNvPr id="29701" name="AutoShape 13"/>
          <p:cNvSpPr>
            <a:spLocks noChangeArrowheads="1"/>
          </p:cNvSpPr>
          <p:nvPr/>
        </p:nvSpPr>
        <p:spPr bwMode="auto">
          <a:xfrm>
            <a:off x="5715000" y="4768850"/>
            <a:ext cx="6267450" cy="1516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/>
            <a:r>
              <a:rPr lang="ru-RU" sz="2200" b="1" i="1" u="sng">
                <a:solidFill>
                  <a:srgbClr val="003399"/>
                </a:solidFill>
                <a:latin typeface="Century Gothic" pitchFamily="34" charset="0"/>
              </a:rPr>
              <a:t>Выделить </a:t>
            </a:r>
            <a:r>
              <a:rPr lang="ru-RU" sz="2200">
                <a:solidFill>
                  <a:srgbClr val="003399"/>
                </a:solidFill>
                <a:latin typeface="Century Gothic" pitchFamily="34" charset="0"/>
              </a:rPr>
              <a:t>из объединенных</a:t>
            </a:r>
          </a:p>
          <a:p>
            <a:pPr algn="ctr" defTabSz="914400"/>
            <a:r>
              <a:rPr lang="ru-RU" sz="2200">
                <a:solidFill>
                  <a:srgbClr val="003399"/>
                </a:solidFill>
                <a:latin typeface="Century Gothic" pitchFamily="34" charset="0"/>
              </a:rPr>
              <a:t> исковых требований</a:t>
            </a:r>
          </a:p>
          <a:p>
            <a:pPr algn="ctr" defTabSz="914400"/>
            <a:r>
              <a:rPr lang="ru-RU" sz="2200">
                <a:solidFill>
                  <a:srgbClr val="003399"/>
                </a:solidFill>
                <a:latin typeface="Century Gothic" pitchFamily="34" charset="0"/>
              </a:rPr>
              <a:t> </a:t>
            </a:r>
            <a:r>
              <a:rPr lang="ru-RU" sz="2200" u="sng">
                <a:solidFill>
                  <a:srgbClr val="003399"/>
                </a:solidFill>
                <a:latin typeface="Century Gothic" pitchFamily="34" charset="0"/>
              </a:rPr>
              <a:t>одно или несколько </a:t>
            </a:r>
            <a:r>
              <a:rPr lang="ru-RU" sz="2200">
                <a:solidFill>
                  <a:srgbClr val="003399"/>
                </a:solidFill>
                <a:latin typeface="Century Gothic" pitchFamily="34" charset="0"/>
              </a:rPr>
              <a:t>в отдельное производство</a:t>
            </a:r>
            <a:endParaRPr lang="ru-RU" sz="2200" b="1" i="1" u="sng">
              <a:solidFill>
                <a:srgbClr val="003399"/>
              </a:solidFill>
              <a:latin typeface="Century Gothic" pitchFamily="34" charset="0"/>
            </a:endParaRPr>
          </a:p>
        </p:txBody>
      </p:sp>
      <p:sp>
        <p:nvSpPr>
          <p:cNvPr id="29702" name="AutoShape 15"/>
          <p:cNvSpPr>
            <a:spLocks noChangeArrowheads="1"/>
          </p:cNvSpPr>
          <p:nvPr/>
        </p:nvSpPr>
        <p:spPr bwMode="auto">
          <a:xfrm>
            <a:off x="2614613" y="4724400"/>
            <a:ext cx="3071812" cy="1585913"/>
          </a:xfrm>
          <a:prstGeom prst="rightArrow">
            <a:avLst>
              <a:gd name="adj1" fmla="val 50000"/>
              <a:gd name="adj2" fmla="val 48423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600" b="1">
                <a:latin typeface="Century Gothic" pitchFamily="34" charset="0"/>
              </a:rPr>
              <a:t>Вправе</a:t>
            </a:r>
            <a:r>
              <a:rPr lang="ru-RU" sz="1600">
                <a:latin typeface="Century Gothic" pitchFamily="34" charset="0"/>
              </a:rPr>
              <a:t>, </a:t>
            </a:r>
          </a:p>
          <a:p>
            <a:r>
              <a:rPr lang="ru-RU" sz="1600">
                <a:latin typeface="Century Gothic" pitchFamily="34" charset="0"/>
              </a:rPr>
              <a:t>а в случаях предусм. законом </a:t>
            </a:r>
          </a:p>
          <a:p>
            <a:r>
              <a:rPr lang="ru-RU" sz="1600">
                <a:latin typeface="Century Gothic" pitchFamily="34" charset="0"/>
              </a:rPr>
              <a:t>- </a:t>
            </a:r>
            <a:r>
              <a:rPr lang="ru-RU" sz="1600" b="1">
                <a:latin typeface="Century Gothic" pitchFamily="34" charset="0"/>
              </a:rPr>
              <a:t>обязан</a:t>
            </a:r>
          </a:p>
        </p:txBody>
      </p:sp>
      <p:sp>
        <p:nvSpPr>
          <p:cNvPr id="29703" name="AutoShape 7"/>
          <p:cNvSpPr>
            <a:spLocks noChangeArrowheads="1"/>
          </p:cNvSpPr>
          <p:nvPr/>
        </p:nvSpPr>
        <p:spPr bwMode="auto">
          <a:xfrm>
            <a:off x="7781925" y="452438"/>
            <a:ext cx="2941638" cy="1041400"/>
          </a:xfrm>
          <a:prstGeom prst="diamond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914400"/>
            <a:r>
              <a:rPr lang="ru-RU" sz="2400" b="1">
                <a:solidFill>
                  <a:schemeClr val="accent1"/>
                </a:solidFill>
                <a:latin typeface="Century Gothic" pitchFamily="34" charset="0"/>
              </a:rPr>
              <a:t>Судья</a:t>
            </a:r>
          </a:p>
          <a:p>
            <a:pPr algn="ctr" defTabSz="914400"/>
            <a:r>
              <a:rPr lang="ru-RU" sz="1400" b="1">
                <a:solidFill>
                  <a:schemeClr val="accent1"/>
                </a:solidFill>
                <a:latin typeface="Century Gothic" pitchFamily="34" charset="0"/>
              </a:rPr>
              <a:t>(при необходимости)</a:t>
            </a:r>
          </a:p>
        </p:txBody>
      </p:sp>
      <p:sp>
        <p:nvSpPr>
          <p:cNvPr id="29704" name="AutoShape 11"/>
          <p:cNvSpPr>
            <a:spLocks noChangeArrowheads="1"/>
          </p:cNvSpPr>
          <p:nvPr/>
        </p:nvSpPr>
        <p:spPr bwMode="auto">
          <a:xfrm rot="-4796162">
            <a:off x="8915400" y="1562100"/>
            <a:ext cx="568325" cy="339725"/>
          </a:xfrm>
          <a:prstGeom prst="leftArrow">
            <a:avLst>
              <a:gd name="adj1" fmla="val 50000"/>
              <a:gd name="adj2" fmla="val 41822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ru-RU">
              <a:latin typeface="Century Gothic" pitchFamily="34" charset="0"/>
            </a:endParaRP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AutoShape 4"/>
          <p:cNvSpPr>
            <a:spLocks noChangeArrowheads="1"/>
          </p:cNvSpPr>
          <p:nvPr/>
        </p:nvSpPr>
        <p:spPr bwMode="auto">
          <a:xfrm>
            <a:off x="3889375" y="427038"/>
            <a:ext cx="4981575" cy="773112"/>
          </a:xfrm>
          <a:prstGeom prst="roundRect">
            <a:avLst>
              <a:gd name="adj" fmla="val 16667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/>
            <a:r>
              <a:rPr lang="ru-RU" sz="2400" b="1">
                <a:latin typeface="Century Gothic" pitchFamily="34" charset="0"/>
              </a:rPr>
              <a:t>Средства защиты ответчика</a:t>
            </a:r>
          </a:p>
          <a:p>
            <a:pPr algn="ctr" defTabSz="914400"/>
            <a:r>
              <a:rPr lang="ru-RU" sz="2400" b="1">
                <a:latin typeface="Century Gothic" pitchFamily="34" charset="0"/>
              </a:rPr>
              <a:t> против иска</a:t>
            </a:r>
          </a:p>
        </p:txBody>
      </p:sp>
      <p:sp>
        <p:nvSpPr>
          <p:cNvPr id="30722" name="AutoShape 5"/>
          <p:cNvSpPr>
            <a:spLocks noChangeArrowheads="1"/>
          </p:cNvSpPr>
          <p:nvPr/>
        </p:nvSpPr>
        <p:spPr bwMode="auto">
          <a:xfrm>
            <a:off x="1027113" y="1787525"/>
            <a:ext cx="4060825" cy="604838"/>
          </a:xfrm>
          <a:prstGeom prst="octagon">
            <a:avLst>
              <a:gd name="adj" fmla="val 29287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914400"/>
            <a:r>
              <a:rPr lang="ru-RU" sz="2200" b="1">
                <a:solidFill>
                  <a:srgbClr val="003399"/>
                </a:solidFill>
                <a:latin typeface="Century Gothic" pitchFamily="34" charset="0"/>
              </a:rPr>
              <a:t>Возражения против иска</a:t>
            </a:r>
          </a:p>
        </p:txBody>
      </p:sp>
      <p:sp>
        <p:nvSpPr>
          <p:cNvPr id="30723" name="AutoShape 5"/>
          <p:cNvSpPr>
            <a:spLocks noChangeArrowheads="1"/>
          </p:cNvSpPr>
          <p:nvPr/>
        </p:nvSpPr>
        <p:spPr bwMode="auto">
          <a:xfrm>
            <a:off x="7031038" y="1852613"/>
            <a:ext cx="4060825" cy="604837"/>
          </a:xfrm>
          <a:prstGeom prst="octagon">
            <a:avLst>
              <a:gd name="adj" fmla="val 29287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914400"/>
            <a:r>
              <a:rPr lang="ru-RU" sz="2200" b="1">
                <a:solidFill>
                  <a:srgbClr val="003399"/>
                </a:solidFill>
                <a:latin typeface="Century Gothic" pitchFamily="34" charset="0"/>
              </a:rPr>
              <a:t>Встречный иск</a:t>
            </a:r>
          </a:p>
        </p:txBody>
      </p:sp>
      <p:sp>
        <p:nvSpPr>
          <p:cNvPr id="30724" name="AutoShape 11"/>
          <p:cNvSpPr>
            <a:spLocks noChangeArrowheads="1"/>
          </p:cNvSpPr>
          <p:nvPr/>
        </p:nvSpPr>
        <p:spPr bwMode="auto">
          <a:xfrm>
            <a:off x="228600" y="3182938"/>
            <a:ext cx="5607050" cy="3463925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defTabSz="914400"/>
            <a:r>
              <a:rPr lang="ru-RU">
                <a:solidFill>
                  <a:srgbClr val="009999"/>
                </a:solidFill>
                <a:latin typeface="Century Gothic" pitchFamily="34" charset="0"/>
              </a:rPr>
              <a:t>Представляются суду в письменной форме </a:t>
            </a:r>
          </a:p>
          <a:p>
            <a:pPr defTabSz="914400"/>
            <a:r>
              <a:rPr lang="ru-RU" u="sng">
                <a:solidFill>
                  <a:schemeClr val="accent2"/>
                </a:solidFill>
                <a:latin typeface="Century Gothic" pitchFamily="34" charset="0"/>
              </a:rPr>
              <a:t>после получения копии</a:t>
            </a:r>
            <a:r>
              <a:rPr lang="ru-RU">
                <a:solidFill>
                  <a:srgbClr val="009999"/>
                </a:solidFill>
                <a:latin typeface="Century Gothic" pitchFamily="34" charset="0"/>
              </a:rPr>
              <a:t> искового заявления.</a:t>
            </a:r>
          </a:p>
          <a:p>
            <a:pPr defTabSz="914400"/>
            <a:r>
              <a:rPr lang="ru-RU">
                <a:solidFill>
                  <a:srgbClr val="009999"/>
                </a:solidFill>
                <a:latin typeface="Century Gothic" pitchFamily="34" charset="0"/>
              </a:rPr>
              <a:t>При необходимости ответчик может потребовать</a:t>
            </a:r>
          </a:p>
          <a:p>
            <a:pPr defTabSz="914400"/>
            <a:r>
              <a:rPr lang="ru-RU" u="sng">
                <a:solidFill>
                  <a:schemeClr val="accent2"/>
                </a:solidFill>
                <a:latin typeface="Century Gothic" pitchFamily="34" charset="0"/>
              </a:rPr>
              <a:t>копии приложенных</a:t>
            </a:r>
            <a:r>
              <a:rPr lang="ru-RU">
                <a:solidFill>
                  <a:srgbClr val="009999"/>
                </a:solidFill>
                <a:latin typeface="Century Gothic" pitchFamily="34" charset="0"/>
              </a:rPr>
              <a:t> к заявлению </a:t>
            </a:r>
            <a:r>
              <a:rPr lang="ru-RU" u="sng">
                <a:solidFill>
                  <a:schemeClr val="accent2"/>
                </a:solidFill>
                <a:latin typeface="Century Gothic" pitchFamily="34" charset="0"/>
              </a:rPr>
              <a:t>документов</a:t>
            </a:r>
            <a:r>
              <a:rPr lang="ru-RU">
                <a:solidFill>
                  <a:srgbClr val="009999"/>
                </a:solidFill>
                <a:latin typeface="Century Gothic" pitchFamily="34" charset="0"/>
              </a:rPr>
              <a:t>. </a:t>
            </a:r>
          </a:p>
          <a:p>
            <a:pPr defTabSz="914400"/>
            <a:r>
              <a:rPr lang="ru-RU">
                <a:solidFill>
                  <a:srgbClr val="009999"/>
                </a:solidFill>
                <a:latin typeface="Century Gothic" pitchFamily="34" charset="0"/>
              </a:rPr>
              <a:t>Ответчик вправе возражать, </a:t>
            </a:r>
            <a:r>
              <a:rPr lang="ru-RU" u="sng">
                <a:solidFill>
                  <a:schemeClr val="accent2"/>
                </a:solidFill>
                <a:latin typeface="Century Gothic" pitchFamily="34" charset="0"/>
              </a:rPr>
              <a:t>ссылаясь</a:t>
            </a:r>
            <a:r>
              <a:rPr lang="ru-RU">
                <a:solidFill>
                  <a:srgbClr val="009999"/>
                </a:solidFill>
                <a:latin typeface="Century Gothic" pitchFamily="34" charset="0"/>
              </a:rPr>
              <a:t> на:</a:t>
            </a:r>
          </a:p>
          <a:p>
            <a:pPr defTabSz="914400">
              <a:buFontTx/>
              <a:buChar char="-"/>
            </a:pPr>
            <a:r>
              <a:rPr lang="ru-RU">
                <a:solidFill>
                  <a:srgbClr val="009999"/>
                </a:solidFill>
                <a:latin typeface="Century Gothic" pitchFamily="34" charset="0"/>
              </a:rPr>
              <a:t> незаконность требований истца;</a:t>
            </a:r>
          </a:p>
          <a:p>
            <a:pPr defTabSz="914400">
              <a:buFontTx/>
              <a:buChar char="-"/>
            </a:pPr>
            <a:r>
              <a:rPr lang="ru-RU">
                <a:solidFill>
                  <a:srgbClr val="009999"/>
                </a:solidFill>
                <a:latin typeface="Century Gothic" pitchFamily="34" charset="0"/>
              </a:rPr>
              <a:t> необоснованность этих требований;</a:t>
            </a:r>
          </a:p>
          <a:p>
            <a:pPr defTabSz="914400">
              <a:buFontTx/>
              <a:buChar char="-"/>
            </a:pPr>
            <a:r>
              <a:rPr lang="ru-RU">
                <a:solidFill>
                  <a:srgbClr val="009999"/>
                </a:solidFill>
                <a:latin typeface="Century Gothic" pitchFamily="34" charset="0"/>
              </a:rPr>
              <a:t> отсутствие у истца права на обращение в суд </a:t>
            </a:r>
          </a:p>
          <a:p>
            <a:pPr defTabSz="914400"/>
            <a:r>
              <a:rPr lang="ru-RU">
                <a:solidFill>
                  <a:srgbClr val="009999"/>
                </a:solidFill>
                <a:latin typeface="Century Gothic" pitchFamily="34" charset="0"/>
              </a:rPr>
              <a:t>либо наличие препятствий к возбуждению дела. </a:t>
            </a:r>
          </a:p>
        </p:txBody>
      </p:sp>
      <p:sp>
        <p:nvSpPr>
          <p:cNvPr id="30725" name="AutoShape 11"/>
          <p:cNvSpPr>
            <a:spLocks noChangeArrowheads="1"/>
          </p:cNvSpPr>
          <p:nvPr/>
        </p:nvSpPr>
        <p:spPr bwMode="auto">
          <a:xfrm>
            <a:off x="6194425" y="2849563"/>
            <a:ext cx="5762625" cy="3830637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defTabSz="914400"/>
            <a:r>
              <a:rPr lang="ru-RU">
                <a:solidFill>
                  <a:srgbClr val="009999"/>
                </a:solidFill>
                <a:latin typeface="Century Gothic" pitchFamily="34" charset="0"/>
              </a:rPr>
              <a:t>Предъявляется </a:t>
            </a:r>
            <a:r>
              <a:rPr lang="ru-RU" u="sng">
                <a:solidFill>
                  <a:schemeClr val="accent2"/>
                </a:solidFill>
                <a:latin typeface="Century Gothic" pitchFamily="34" charset="0"/>
              </a:rPr>
              <a:t>до вынесения</a:t>
            </a:r>
            <a:r>
              <a:rPr lang="ru-RU">
                <a:solidFill>
                  <a:srgbClr val="009999"/>
                </a:solidFill>
                <a:latin typeface="Century Gothic" pitchFamily="34" charset="0"/>
              </a:rPr>
              <a:t> судьей </a:t>
            </a:r>
            <a:r>
              <a:rPr lang="ru-RU" u="sng">
                <a:solidFill>
                  <a:schemeClr val="accent2"/>
                </a:solidFill>
                <a:latin typeface="Century Gothic" pitchFamily="34" charset="0"/>
              </a:rPr>
              <a:t>решения</a:t>
            </a:r>
            <a:r>
              <a:rPr lang="ru-RU">
                <a:solidFill>
                  <a:srgbClr val="009999"/>
                </a:solidFill>
                <a:latin typeface="Century Gothic" pitchFamily="34" charset="0"/>
              </a:rPr>
              <a:t> </a:t>
            </a:r>
          </a:p>
          <a:p>
            <a:pPr defTabSz="914400"/>
            <a:r>
              <a:rPr lang="ru-RU" u="sng">
                <a:solidFill>
                  <a:schemeClr val="accent2"/>
                </a:solidFill>
                <a:latin typeface="Century Gothic" pitchFamily="34" charset="0"/>
              </a:rPr>
              <a:t>для</a:t>
            </a:r>
            <a:r>
              <a:rPr lang="ru-RU">
                <a:solidFill>
                  <a:srgbClr val="009999"/>
                </a:solidFill>
                <a:latin typeface="Century Gothic" pitchFamily="34" charset="0"/>
              </a:rPr>
              <a:t> совместного рассмотрения с </a:t>
            </a:r>
          </a:p>
          <a:p>
            <a:pPr defTabSz="914400"/>
            <a:r>
              <a:rPr lang="ru-RU">
                <a:solidFill>
                  <a:srgbClr val="009999"/>
                </a:solidFill>
                <a:latin typeface="Century Gothic" pitchFamily="34" charset="0"/>
              </a:rPr>
              <a:t>первоначальным по общим правилам.</a:t>
            </a:r>
          </a:p>
          <a:p>
            <a:pPr defTabSz="914400"/>
            <a:r>
              <a:rPr lang="ru-RU" u="sng">
                <a:solidFill>
                  <a:schemeClr val="accent2"/>
                </a:solidFill>
                <a:latin typeface="Century Gothic" pitchFamily="34" charset="0"/>
              </a:rPr>
              <a:t>Совместное рассмотрение</a:t>
            </a:r>
            <a:r>
              <a:rPr lang="ru-RU">
                <a:solidFill>
                  <a:srgbClr val="009999"/>
                </a:solidFill>
                <a:latin typeface="Century Gothic" pitchFamily="34" charset="0"/>
              </a:rPr>
              <a:t> встречного иска </a:t>
            </a:r>
          </a:p>
          <a:p>
            <a:pPr defTabSz="914400"/>
            <a:r>
              <a:rPr lang="ru-RU">
                <a:solidFill>
                  <a:srgbClr val="009999"/>
                </a:solidFill>
                <a:latin typeface="Century Gothic" pitchFamily="34" charset="0"/>
              </a:rPr>
              <a:t>с первоначальным </a:t>
            </a:r>
            <a:r>
              <a:rPr lang="ru-RU" u="sng">
                <a:solidFill>
                  <a:schemeClr val="accent2"/>
                </a:solidFill>
                <a:latin typeface="Century Gothic" pitchFamily="34" charset="0"/>
              </a:rPr>
              <a:t>обязательно</a:t>
            </a:r>
            <a:r>
              <a:rPr lang="ru-RU">
                <a:solidFill>
                  <a:srgbClr val="009999"/>
                </a:solidFill>
                <a:latin typeface="Century Gothic" pitchFamily="34" charset="0"/>
              </a:rPr>
              <a:t>, если:</a:t>
            </a:r>
          </a:p>
          <a:p>
            <a:pPr defTabSz="914400">
              <a:buFontTx/>
              <a:buChar char="-"/>
            </a:pPr>
            <a:r>
              <a:rPr lang="ru-RU">
                <a:solidFill>
                  <a:srgbClr val="009999"/>
                </a:solidFill>
                <a:latin typeface="Century Gothic" pitchFamily="34" charset="0"/>
              </a:rPr>
              <a:t> встречный направлен в зачет первоначального;</a:t>
            </a:r>
          </a:p>
          <a:p>
            <a:pPr defTabSz="914400">
              <a:buFontTx/>
              <a:buChar char="-"/>
            </a:pPr>
            <a:r>
              <a:rPr lang="ru-RU">
                <a:solidFill>
                  <a:srgbClr val="009999"/>
                </a:solidFill>
                <a:latin typeface="Century Gothic" pitchFamily="34" charset="0"/>
              </a:rPr>
              <a:t> удовлетворение встречного иска исключает </a:t>
            </a:r>
          </a:p>
          <a:p>
            <a:pPr defTabSz="914400">
              <a:buFontTx/>
              <a:buChar char="-"/>
            </a:pPr>
            <a:r>
              <a:rPr lang="ru-RU">
                <a:solidFill>
                  <a:srgbClr val="009999"/>
                </a:solidFill>
                <a:latin typeface="Century Gothic" pitchFamily="34" charset="0"/>
              </a:rPr>
              <a:t>полностью или в части удовлетворение </a:t>
            </a:r>
          </a:p>
          <a:p>
            <a:pPr defTabSz="914400">
              <a:buFontTx/>
              <a:buChar char="-"/>
            </a:pPr>
            <a:r>
              <a:rPr lang="ru-RU">
                <a:solidFill>
                  <a:srgbClr val="009999"/>
                </a:solidFill>
                <a:latin typeface="Century Gothic" pitchFamily="34" charset="0"/>
              </a:rPr>
              <a:t>первоначального;</a:t>
            </a:r>
          </a:p>
          <a:p>
            <a:pPr defTabSz="914400">
              <a:buFontTx/>
              <a:buChar char="-"/>
            </a:pPr>
            <a:r>
              <a:rPr lang="ru-RU">
                <a:solidFill>
                  <a:srgbClr val="009999"/>
                </a:solidFill>
                <a:latin typeface="Century Gothic" pitchFamily="34" charset="0"/>
              </a:rPr>
              <a:t> между встречным и первоначальным исками </a:t>
            </a:r>
          </a:p>
          <a:p>
            <a:pPr defTabSz="914400"/>
            <a:r>
              <a:rPr lang="ru-RU">
                <a:solidFill>
                  <a:srgbClr val="009999"/>
                </a:solidFill>
                <a:latin typeface="Century Gothic" pitchFamily="34" charset="0"/>
              </a:rPr>
              <a:t>имеется взаимная связь и их совместное </a:t>
            </a:r>
          </a:p>
          <a:p>
            <a:pPr defTabSz="914400"/>
            <a:r>
              <a:rPr lang="ru-RU">
                <a:solidFill>
                  <a:srgbClr val="009999"/>
                </a:solidFill>
                <a:latin typeface="Century Gothic" pitchFamily="34" charset="0"/>
              </a:rPr>
              <a:t>рассмотрение ведет к более быстрому и </a:t>
            </a:r>
          </a:p>
          <a:p>
            <a:pPr defTabSz="914400"/>
            <a:r>
              <a:rPr lang="ru-RU">
                <a:solidFill>
                  <a:srgbClr val="009999"/>
                </a:solidFill>
                <a:latin typeface="Century Gothic" pitchFamily="34" charset="0"/>
              </a:rPr>
              <a:t>правильному рассмотрению споров.</a:t>
            </a:r>
          </a:p>
        </p:txBody>
      </p:sp>
      <p:cxnSp>
        <p:nvCxnSpPr>
          <p:cNvPr id="30726" name="AutoShape 8"/>
          <p:cNvCxnSpPr>
            <a:cxnSpLocks noChangeShapeType="1"/>
            <a:stCxn id="30721" idx="2"/>
            <a:endCxn id="30722" idx="2"/>
          </p:cNvCxnSpPr>
          <p:nvPr/>
        </p:nvCxnSpPr>
        <p:spPr bwMode="auto">
          <a:xfrm flipH="1">
            <a:off x="3057525" y="1200150"/>
            <a:ext cx="3322638" cy="587375"/>
          </a:xfrm>
          <a:prstGeom prst="straightConnector1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0727" name="AutoShape 8"/>
          <p:cNvCxnSpPr>
            <a:cxnSpLocks noChangeShapeType="1"/>
            <a:stCxn id="30721" idx="2"/>
            <a:endCxn id="30723" idx="2"/>
          </p:cNvCxnSpPr>
          <p:nvPr/>
        </p:nvCxnSpPr>
        <p:spPr bwMode="auto">
          <a:xfrm>
            <a:off x="6380163" y="1200150"/>
            <a:ext cx="2681287" cy="652463"/>
          </a:xfrm>
          <a:prstGeom prst="straightConnector1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0728" name="AutoShape 23"/>
          <p:cNvCxnSpPr>
            <a:cxnSpLocks noChangeShapeType="1"/>
            <a:stCxn id="30724" idx="0"/>
            <a:endCxn id="30722" idx="2"/>
          </p:cNvCxnSpPr>
          <p:nvPr/>
        </p:nvCxnSpPr>
        <p:spPr bwMode="auto">
          <a:xfrm flipV="1">
            <a:off x="3032125" y="2392363"/>
            <a:ext cx="25400" cy="790575"/>
          </a:xfrm>
          <a:prstGeom prst="straightConnector1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29" name="AutoShape 24"/>
          <p:cNvCxnSpPr>
            <a:cxnSpLocks noChangeShapeType="1"/>
            <a:stCxn id="30725" idx="0"/>
            <a:endCxn id="30723" idx="2"/>
          </p:cNvCxnSpPr>
          <p:nvPr/>
        </p:nvCxnSpPr>
        <p:spPr bwMode="auto">
          <a:xfrm flipH="1" flipV="1">
            <a:off x="9061450" y="2457450"/>
            <a:ext cx="14288" cy="392113"/>
          </a:xfrm>
          <a:prstGeom prst="straightConnector1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AutoShape 11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/>
            <a:r>
              <a:rPr lang="ru-RU" sz="5400">
                <a:solidFill>
                  <a:schemeClr val="bg1"/>
                </a:solidFill>
                <a:latin typeface="Century Gothic" pitchFamily="34" charset="0"/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AutoShape 5"/>
          <p:cNvSpPr>
            <a:spLocks noChangeArrowheads="1"/>
          </p:cNvSpPr>
          <p:nvPr/>
        </p:nvSpPr>
        <p:spPr bwMode="auto">
          <a:xfrm>
            <a:off x="1074738" y="1803400"/>
            <a:ext cx="3725862" cy="1273175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/>
            <a:r>
              <a:rPr lang="ru-RU" sz="2000" b="1">
                <a:solidFill>
                  <a:srgbClr val="00FFFF"/>
                </a:solidFill>
                <a:latin typeface="Century Gothic" pitchFamily="34" charset="0"/>
              </a:rPr>
              <a:t>Процессуально-правовое</a:t>
            </a:r>
          </a:p>
          <a:p>
            <a:pPr algn="ctr" defTabSz="914400"/>
            <a:r>
              <a:rPr lang="ru-RU" sz="2000" b="1">
                <a:solidFill>
                  <a:srgbClr val="00FFFF"/>
                </a:solidFill>
                <a:latin typeface="Century Gothic" pitchFamily="34" charset="0"/>
              </a:rPr>
              <a:t>средство возбуждения</a:t>
            </a:r>
          </a:p>
          <a:p>
            <a:pPr algn="ctr" defTabSz="914400"/>
            <a:r>
              <a:rPr lang="ru-RU" sz="2000" b="1">
                <a:solidFill>
                  <a:srgbClr val="00FFFF"/>
                </a:solidFill>
                <a:latin typeface="Century Gothic" pitchFamily="34" charset="0"/>
              </a:rPr>
              <a:t>искового производства </a:t>
            </a:r>
          </a:p>
        </p:txBody>
      </p:sp>
      <p:sp>
        <p:nvSpPr>
          <p:cNvPr id="21506" name="AutoShape 5"/>
          <p:cNvSpPr>
            <a:spLocks noChangeArrowheads="1"/>
          </p:cNvSpPr>
          <p:nvPr/>
        </p:nvSpPr>
        <p:spPr bwMode="auto">
          <a:xfrm>
            <a:off x="6205538" y="1854200"/>
            <a:ext cx="3662362" cy="1069975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/>
            <a:r>
              <a:rPr lang="ru-RU" sz="2000" b="1">
                <a:solidFill>
                  <a:srgbClr val="00FFFF"/>
                </a:solidFill>
                <a:latin typeface="Century Gothic" pitchFamily="34" charset="0"/>
              </a:rPr>
              <a:t>Способ защиты прав</a:t>
            </a:r>
          </a:p>
          <a:p>
            <a:pPr algn="ctr" defTabSz="914400"/>
            <a:r>
              <a:rPr lang="ru-RU" sz="2000" b="1">
                <a:solidFill>
                  <a:srgbClr val="00FFFF"/>
                </a:solidFill>
                <a:latin typeface="Century Gothic" pitchFamily="34" charset="0"/>
              </a:rPr>
              <a:t> и интересов</a:t>
            </a:r>
          </a:p>
        </p:txBody>
      </p:sp>
      <p:sp>
        <p:nvSpPr>
          <p:cNvPr id="21507" name="AutoShape 11"/>
          <p:cNvSpPr>
            <a:spLocks noChangeArrowheads="1"/>
          </p:cNvSpPr>
          <p:nvPr/>
        </p:nvSpPr>
        <p:spPr bwMode="auto">
          <a:xfrm>
            <a:off x="4622800" y="485775"/>
            <a:ext cx="2254250" cy="649288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/>
            <a:r>
              <a:rPr lang="ru-RU" sz="4500" b="1">
                <a:solidFill>
                  <a:srgbClr val="0033CC"/>
                </a:solidFill>
                <a:latin typeface="Century Gothic" pitchFamily="34" charset="0"/>
              </a:rPr>
              <a:t>Иск</a:t>
            </a:r>
            <a:r>
              <a:rPr lang="ru-RU" sz="4500" b="1">
                <a:solidFill>
                  <a:srgbClr val="009999"/>
                </a:solidFill>
                <a:latin typeface="Century Gothic" pitchFamily="34" charset="0"/>
              </a:rPr>
              <a:t> </a:t>
            </a:r>
          </a:p>
        </p:txBody>
      </p:sp>
      <p:cxnSp>
        <p:nvCxnSpPr>
          <p:cNvPr id="21508" name="AutoShape 8"/>
          <p:cNvCxnSpPr>
            <a:cxnSpLocks noChangeShapeType="1"/>
            <a:stCxn id="21507" idx="2"/>
            <a:endCxn id="21505" idx="0"/>
          </p:cNvCxnSpPr>
          <p:nvPr/>
        </p:nvCxnSpPr>
        <p:spPr bwMode="auto">
          <a:xfrm flipH="1">
            <a:off x="2938463" y="1135063"/>
            <a:ext cx="2811462" cy="668337"/>
          </a:xfrm>
          <a:prstGeom prst="straightConnector1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509" name="AutoShape 8"/>
          <p:cNvCxnSpPr>
            <a:cxnSpLocks noChangeShapeType="1"/>
            <a:stCxn id="21507" idx="2"/>
            <a:endCxn id="21506" idx="0"/>
          </p:cNvCxnSpPr>
          <p:nvPr/>
        </p:nvCxnSpPr>
        <p:spPr bwMode="auto">
          <a:xfrm>
            <a:off x="5749925" y="1135063"/>
            <a:ext cx="2287588" cy="719137"/>
          </a:xfrm>
          <a:prstGeom prst="straightConnector1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1510" name="AutoShape 4"/>
          <p:cNvSpPr>
            <a:spLocks noChangeArrowheads="1"/>
          </p:cNvSpPr>
          <p:nvPr/>
        </p:nvSpPr>
        <p:spPr bwMode="auto">
          <a:xfrm>
            <a:off x="1574800" y="3760788"/>
            <a:ext cx="2516188" cy="1066800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914400"/>
            <a:r>
              <a:rPr lang="ru-RU" sz="3400" b="1">
                <a:solidFill>
                  <a:srgbClr val="003399"/>
                </a:solidFill>
                <a:latin typeface="Century Gothic" pitchFamily="34" charset="0"/>
              </a:rPr>
              <a:t>Иск</a:t>
            </a:r>
          </a:p>
        </p:txBody>
      </p:sp>
      <p:sp>
        <p:nvSpPr>
          <p:cNvPr id="21511" name="AutoShape 4"/>
          <p:cNvSpPr>
            <a:spLocks noChangeArrowheads="1"/>
          </p:cNvSpPr>
          <p:nvPr/>
        </p:nvSpPr>
        <p:spPr bwMode="auto">
          <a:xfrm>
            <a:off x="8407400" y="3684588"/>
            <a:ext cx="2363788" cy="1130300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914400"/>
            <a:r>
              <a:rPr lang="ru-RU" sz="3000" b="1">
                <a:solidFill>
                  <a:srgbClr val="003399"/>
                </a:solidFill>
                <a:latin typeface="Century Gothic" pitchFamily="34" charset="0"/>
              </a:rPr>
              <a:t>Исковое</a:t>
            </a:r>
          </a:p>
          <a:p>
            <a:pPr algn="ctr" defTabSz="914400"/>
            <a:r>
              <a:rPr lang="ru-RU" sz="3000" b="1">
                <a:solidFill>
                  <a:srgbClr val="003399"/>
                </a:solidFill>
                <a:latin typeface="Century Gothic" pitchFamily="34" charset="0"/>
              </a:rPr>
              <a:t>заявление</a:t>
            </a:r>
          </a:p>
        </p:txBody>
      </p:sp>
      <p:sp>
        <p:nvSpPr>
          <p:cNvPr id="21512" name="AutoShape 11"/>
          <p:cNvSpPr>
            <a:spLocks noChangeArrowheads="1"/>
          </p:cNvSpPr>
          <p:nvPr/>
        </p:nvSpPr>
        <p:spPr bwMode="auto">
          <a:xfrm>
            <a:off x="4546600" y="4000500"/>
            <a:ext cx="3187700" cy="368300"/>
          </a:xfrm>
          <a:prstGeom prst="leftRightArrow">
            <a:avLst>
              <a:gd name="adj1" fmla="val 50000"/>
              <a:gd name="adj2" fmla="val 17310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13" name="AutoShape 5"/>
          <p:cNvSpPr>
            <a:spLocks noChangeArrowheads="1"/>
          </p:cNvSpPr>
          <p:nvPr/>
        </p:nvSpPr>
        <p:spPr bwMode="auto">
          <a:xfrm>
            <a:off x="984250" y="5414963"/>
            <a:ext cx="3690938" cy="11334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/>
            <a:r>
              <a:rPr lang="ru-RU" sz="2200" b="1">
                <a:latin typeface="Century Gothic" pitchFamily="34" charset="0"/>
              </a:rPr>
              <a:t>Требование</a:t>
            </a:r>
          </a:p>
        </p:txBody>
      </p:sp>
      <p:sp>
        <p:nvSpPr>
          <p:cNvPr id="21514" name="AutoShape 5"/>
          <p:cNvSpPr>
            <a:spLocks noChangeArrowheads="1"/>
          </p:cNvSpPr>
          <p:nvPr/>
        </p:nvSpPr>
        <p:spPr bwMode="auto">
          <a:xfrm>
            <a:off x="8096250" y="5389563"/>
            <a:ext cx="3055938" cy="11588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/>
            <a:r>
              <a:rPr lang="ru-RU" sz="2200" b="1">
                <a:latin typeface="Century Gothic" pitchFamily="34" charset="0"/>
              </a:rPr>
              <a:t>Процессуальная </a:t>
            </a:r>
          </a:p>
          <a:p>
            <a:pPr algn="ctr" defTabSz="914400"/>
            <a:r>
              <a:rPr lang="ru-RU" sz="2200" b="1">
                <a:latin typeface="Century Gothic" pitchFamily="34" charset="0"/>
              </a:rPr>
              <a:t>форма иска</a:t>
            </a:r>
          </a:p>
        </p:txBody>
      </p:sp>
      <p:cxnSp>
        <p:nvCxnSpPr>
          <p:cNvPr id="21515" name="AutoShape 14"/>
          <p:cNvCxnSpPr>
            <a:cxnSpLocks noChangeShapeType="1"/>
            <a:stCxn id="21513" idx="0"/>
          </p:cNvCxnSpPr>
          <p:nvPr/>
        </p:nvCxnSpPr>
        <p:spPr bwMode="auto">
          <a:xfrm flipV="1">
            <a:off x="2830513" y="4829175"/>
            <a:ext cx="17462" cy="585788"/>
          </a:xfrm>
          <a:prstGeom prst="straightConnector1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16" name="AutoShape 15"/>
          <p:cNvCxnSpPr>
            <a:cxnSpLocks noChangeShapeType="1"/>
            <a:stCxn id="21514" idx="0"/>
            <a:endCxn id="21511" idx="2"/>
          </p:cNvCxnSpPr>
          <p:nvPr/>
        </p:nvCxnSpPr>
        <p:spPr bwMode="auto">
          <a:xfrm flipH="1" flipV="1">
            <a:off x="9590088" y="4814888"/>
            <a:ext cx="34925" cy="574675"/>
          </a:xfrm>
          <a:prstGeom prst="straightConnector1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AutoShape 5"/>
          <p:cNvSpPr>
            <a:spLocks noChangeArrowheads="1"/>
          </p:cNvSpPr>
          <p:nvPr/>
        </p:nvSpPr>
        <p:spPr bwMode="auto">
          <a:xfrm>
            <a:off x="4235450" y="779463"/>
            <a:ext cx="3690938" cy="1133475"/>
          </a:xfrm>
          <a:prstGeom prst="roundRect">
            <a:avLst>
              <a:gd name="adj" fmla="val 16667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/>
            <a:r>
              <a:rPr lang="ru-RU" sz="3400" b="1">
                <a:latin typeface="Century Gothic" pitchFamily="34" charset="0"/>
              </a:rPr>
              <a:t>Элементы иска</a:t>
            </a:r>
          </a:p>
        </p:txBody>
      </p:sp>
      <p:sp>
        <p:nvSpPr>
          <p:cNvPr id="22530" name="AutoShape 5"/>
          <p:cNvSpPr>
            <a:spLocks noChangeArrowheads="1"/>
          </p:cNvSpPr>
          <p:nvPr/>
        </p:nvSpPr>
        <p:spPr bwMode="auto">
          <a:xfrm>
            <a:off x="1670050" y="2481263"/>
            <a:ext cx="2789238" cy="663575"/>
          </a:xfrm>
          <a:prstGeom prst="roundRect">
            <a:avLst>
              <a:gd name="adj" fmla="val 16667"/>
            </a:avLst>
          </a:prstGeom>
          <a:solidFill>
            <a:srgbClr val="33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/>
            <a:r>
              <a:rPr lang="ru-RU" sz="2800" b="1">
                <a:latin typeface="Century Gothic" pitchFamily="34" charset="0"/>
              </a:rPr>
              <a:t>Предмет</a:t>
            </a:r>
          </a:p>
        </p:txBody>
      </p:sp>
      <p:sp>
        <p:nvSpPr>
          <p:cNvPr id="22531" name="AutoShape 5"/>
          <p:cNvSpPr>
            <a:spLocks noChangeArrowheads="1"/>
          </p:cNvSpPr>
          <p:nvPr/>
        </p:nvSpPr>
        <p:spPr bwMode="auto">
          <a:xfrm>
            <a:off x="7588250" y="2557463"/>
            <a:ext cx="2954338" cy="574675"/>
          </a:xfrm>
          <a:prstGeom prst="roundRect">
            <a:avLst>
              <a:gd name="adj" fmla="val 16667"/>
            </a:avLst>
          </a:prstGeom>
          <a:solidFill>
            <a:srgbClr val="33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/>
            <a:r>
              <a:rPr lang="ru-RU" sz="2800" b="1">
                <a:latin typeface="Century Gothic" pitchFamily="34" charset="0"/>
              </a:rPr>
              <a:t>Основания</a:t>
            </a:r>
          </a:p>
        </p:txBody>
      </p:sp>
      <p:cxnSp>
        <p:nvCxnSpPr>
          <p:cNvPr id="22532" name="AutoShape 8"/>
          <p:cNvCxnSpPr>
            <a:cxnSpLocks noChangeShapeType="1"/>
            <a:stCxn id="22529" idx="2"/>
            <a:endCxn id="22530" idx="0"/>
          </p:cNvCxnSpPr>
          <p:nvPr/>
        </p:nvCxnSpPr>
        <p:spPr bwMode="auto">
          <a:xfrm flipH="1">
            <a:off x="3065463" y="1912938"/>
            <a:ext cx="3016250" cy="568325"/>
          </a:xfrm>
          <a:prstGeom prst="straightConnector1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2533" name="AutoShape 8"/>
          <p:cNvCxnSpPr>
            <a:cxnSpLocks noChangeShapeType="1"/>
            <a:stCxn id="22529" idx="2"/>
            <a:endCxn id="22531" idx="0"/>
          </p:cNvCxnSpPr>
          <p:nvPr/>
        </p:nvCxnSpPr>
        <p:spPr bwMode="auto">
          <a:xfrm>
            <a:off x="6081713" y="1912938"/>
            <a:ext cx="2984500" cy="644525"/>
          </a:xfrm>
          <a:prstGeom prst="straightConnector1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2534" name="AutoShape 5"/>
          <p:cNvSpPr>
            <a:spLocks noChangeArrowheads="1"/>
          </p:cNvSpPr>
          <p:nvPr/>
        </p:nvSpPr>
        <p:spPr bwMode="auto">
          <a:xfrm>
            <a:off x="323850" y="3592513"/>
            <a:ext cx="5519738" cy="2354262"/>
          </a:xfrm>
          <a:prstGeom prst="roundRect">
            <a:avLst>
              <a:gd name="adj" fmla="val 16667"/>
            </a:avLst>
          </a:prstGeom>
          <a:solidFill>
            <a:srgbClr val="33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/>
            <a:r>
              <a:rPr lang="ru-RU" sz="2400"/>
              <a:t>Конкретное материально-правовое</a:t>
            </a:r>
          </a:p>
          <a:p>
            <a:pPr algn="ctr" defTabSz="914400"/>
            <a:r>
              <a:rPr lang="ru-RU" sz="2400" b="1" u="sng"/>
              <a:t>требование</a:t>
            </a:r>
            <a:r>
              <a:rPr lang="ru-RU" sz="2400"/>
              <a:t> истца к ответчику,</a:t>
            </a:r>
          </a:p>
          <a:p>
            <a:pPr algn="ctr" defTabSz="914400"/>
            <a:r>
              <a:rPr lang="ru-RU" sz="2400"/>
              <a:t>вытекающее из </a:t>
            </a:r>
          </a:p>
          <a:p>
            <a:pPr algn="ctr" defTabSz="914400"/>
            <a:r>
              <a:rPr lang="ru-RU" sz="2400"/>
              <a:t>спорного правоотношения</a:t>
            </a:r>
          </a:p>
          <a:p>
            <a:pPr algn="ctr" defTabSz="914400"/>
            <a:r>
              <a:rPr lang="ru-RU" sz="2000"/>
              <a:t>(Н-р, предмет иска о расторжении брака</a:t>
            </a:r>
          </a:p>
          <a:p>
            <a:pPr algn="ctr" defTabSz="914400"/>
            <a:r>
              <a:rPr lang="ru-RU" sz="2000"/>
              <a:t> – требование о расторжении брака)</a:t>
            </a:r>
          </a:p>
        </p:txBody>
      </p:sp>
      <p:cxnSp>
        <p:nvCxnSpPr>
          <p:cNvPr id="22535" name="AutoShape 11"/>
          <p:cNvCxnSpPr>
            <a:cxnSpLocks noChangeShapeType="1"/>
            <a:stCxn id="22534" idx="0"/>
            <a:endCxn id="22530" idx="2"/>
          </p:cNvCxnSpPr>
          <p:nvPr/>
        </p:nvCxnSpPr>
        <p:spPr bwMode="auto">
          <a:xfrm flipH="1" flipV="1">
            <a:off x="3065463" y="3144838"/>
            <a:ext cx="19050" cy="447675"/>
          </a:xfrm>
          <a:prstGeom prst="straightConnector1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</p:cxnSp>
      <p:sp>
        <p:nvSpPr>
          <p:cNvPr id="22536" name="AutoShape 5"/>
          <p:cNvSpPr>
            <a:spLocks noChangeArrowheads="1"/>
          </p:cNvSpPr>
          <p:nvPr/>
        </p:nvSpPr>
        <p:spPr bwMode="auto">
          <a:xfrm>
            <a:off x="6318250" y="3668713"/>
            <a:ext cx="5519738" cy="2354262"/>
          </a:xfrm>
          <a:prstGeom prst="roundRect">
            <a:avLst>
              <a:gd name="adj" fmla="val 16667"/>
            </a:avLst>
          </a:prstGeom>
          <a:solidFill>
            <a:srgbClr val="33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/>
            <a:r>
              <a:rPr lang="ru-RU" sz="2400" b="1" u="sng"/>
              <a:t>Юридические факты</a:t>
            </a:r>
            <a:r>
              <a:rPr lang="ru-RU" sz="2400"/>
              <a:t>,</a:t>
            </a:r>
          </a:p>
          <a:p>
            <a:pPr algn="ctr" defTabSz="914400"/>
            <a:r>
              <a:rPr lang="ru-RU" sz="2400"/>
              <a:t>на которых истец основывает свое</a:t>
            </a:r>
          </a:p>
          <a:p>
            <a:pPr algn="ctr" defTabSz="914400"/>
            <a:r>
              <a:rPr lang="ru-RU" sz="2400"/>
              <a:t>требование к ответчику </a:t>
            </a:r>
            <a:endParaRPr lang="ru-RU" sz="2400" b="1"/>
          </a:p>
          <a:p>
            <a:pPr algn="ctr" defTabSz="914400"/>
            <a:r>
              <a:rPr lang="ru-RU" sz="2000"/>
              <a:t>(</a:t>
            </a:r>
            <a:r>
              <a:rPr lang="ru-RU"/>
              <a:t>при расторжении брака – зарегистрированный</a:t>
            </a:r>
          </a:p>
          <a:p>
            <a:pPr algn="ctr" defTabSz="914400"/>
            <a:r>
              <a:rPr lang="ru-RU"/>
              <a:t>брак и невозможность дальнейшего</a:t>
            </a:r>
          </a:p>
          <a:p>
            <a:pPr algn="ctr" defTabSz="914400"/>
            <a:r>
              <a:rPr lang="ru-RU"/>
              <a:t>совместного проживания супругов</a:t>
            </a:r>
            <a:r>
              <a:rPr lang="ru-RU" sz="2000"/>
              <a:t>)</a:t>
            </a:r>
          </a:p>
        </p:txBody>
      </p:sp>
      <p:cxnSp>
        <p:nvCxnSpPr>
          <p:cNvPr id="22537" name="AutoShape 13"/>
          <p:cNvCxnSpPr>
            <a:cxnSpLocks noChangeShapeType="1"/>
            <a:stCxn id="22536" idx="0"/>
            <a:endCxn id="22531" idx="2"/>
          </p:cNvCxnSpPr>
          <p:nvPr/>
        </p:nvCxnSpPr>
        <p:spPr bwMode="auto">
          <a:xfrm flipH="1" flipV="1">
            <a:off x="9066213" y="3132138"/>
            <a:ext cx="12700" cy="536575"/>
          </a:xfrm>
          <a:prstGeom prst="straightConnector1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</p:cxnSp>
      <p:sp>
        <p:nvSpPr>
          <p:cNvPr id="22538" name="Rectangle 14"/>
          <p:cNvSpPr>
            <a:spLocks noChangeArrowheads="1"/>
          </p:cNvSpPr>
          <p:nvPr/>
        </p:nvSpPr>
        <p:spPr bwMode="auto">
          <a:xfrm>
            <a:off x="298450" y="6107113"/>
            <a:ext cx="11353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ru-RU" b="1"/>
              <a:t>Тождественные иски</a:t>
            </a:r>
            <a:r>
              <a:rPr lang="ru-RU"/>
              <a:t> – иски между теми же сторонами, о том же предмете, по тем же основаниям </a:t>
            </a:r>
          </a:p>
          <a:p>
            <a:pPr algn="just"/>
            <a:r>
              <a:rPr lang="ru-RU"/>
              <a:t>(не может быть рассмотрен судом дважды) </a:t>
            </a: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xfrm>
            <a:off x="1181100" y="935038"/>
            <a:ext cx="8761413" cy="708025"/>
          </a:xfrm>
        </p:spPr>
        <p:txBody>
          <a:bodyPr/>
          <a:lstStyle/>
          <a:p>
            <a:pPr algn="ctr" eaLnBrk="1" hangingPunct="1"/>
            <a:r>
              <a:rPr lang="ru-RU" sz="5400" smtClean="0">
                <a:solidFill>
                  <a:srgbClr val="00B0F0"/>
                </a:solidFill>
                <a:latin typeface="Bahnschrift SemiLight Condensed"/>
              </a:rPr>
              <a:t>Виды исков</a:t>
            </a:r>
            <a:endParaRPr lang="ru-RU" sz="5400" smtClean="0"/>
          </a:p>
        </p:txBody>
      </p:sp>
      <p:sp>
        <p:nvSpPr>
          <p:cNvPr id="23554" name="Rectangle 3"/>
          <p:cNvSpPr>
            <a:spLocks/>
          </p:cNvSpPr>
          <p:nvPr/>
        </p:nvSpPr>
        <p:spPr bwMode="auto">
          <a:xfrm>
            <a:off x="395288" y="2295525"/>
            <a:ext cx="11288712" cy="439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</a:pPr>
            <a:endParaRPr lang="ru-RU">
              <a:solidFill>
                <a:srgbClr val="404040"/>
              </a:solidFill>
              <a:latin typeface="Century Gothic" pitchFamily="34" charset="0"/>
            </a:endParaRPr>
          </a:p>
        </p:txBody>
      </p:sp>
      <p:sp>
        <p:nvSpPr>
          <p:cNvPr id="23555" name="Rectangle 3"/>
          <p:cNvSpPr>
            <a:spLocks/>
          </p:cNvSpPr>
          <p:nvPr/>
        </p:nvSpPr>
        <p:spPr bwMode="auto">
          <a:xfrm>
            <a:off x="165100" y="2224088"/>
            <a:ext cx="12026900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</a:pPr>
            <a:r>
              <a:rPr lang="ru-RU" b="1" i="1">
                <a:latin typeface="Century Gothic" pitchFamily="34" charset="0"/>
              </a:rPr>
              <a:t>Материально-правовая классификация</a:t>
            </a:r>
            <a:r>
              <a:rPr lang="ru-RU">
                <a:latin typeface="Century Gothic" pitchFamily="34" charset="0"/>
              </a:rPr>
              <a:t> различает иски 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None/>
            </a:pPr>
            <a:r>
              <a:rPr lang="ru-RU">
                <a:latin typeface="Century Gothic" pitchFamily="34" charset="0"/>
              </a:rPr>
              <a:t>1) в зависимости от </a:t>
            </a:r>
            <a:r>
              <a:rPr lang="ru-RU" i="1" u="sng">
                <a:latin typeface="Century Gothic" pitchFamily="34" charset="0"/>
              </a:rPr>
              <a:t>отраслевой</a:t>
            </a:r>
            <a:r>
              <a:rPr lang="ru-RU">
                <a:latin typeface="Century Gothic" pitchFamily="34" charset="0"/>
              </a:rPr>
              <a:t> принадлежности спорного правоотношения: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ru-RU">
                <a:latin typeface="Century Gothic" pitchFamily="34" charset="0"/>
              </a:rPr>
              <a:t>- иски, возникающие из гражданских правоотношений;                 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ru-RU">
                <a:latin typeface="Century Gothic" pitchFamily="34" charset="0"/>
              </a:rPr>
              <a:t>- иски, возникающие из семейных правоотношений; 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ru-RU">
                <a:latin typeface="Century Gothic" pitchFamily="34" charset="0"/>
              </a:rPr>
              <a:t>- иски, возникающие из трудовых правоотношений;                       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ru-RU">
                <a:latin typeface="Century Gothic" pitchFamily="34" charset="0"/>
              </a:rPr>
              <a:t>- иски, возникающие из других правоотношений.</a:t>
            </a:r>
          </a:p>
          <a:p>
            <a:pPr marL="342900" indent="-342900" eaLnBrk="0" hangingPunct="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None/>
            </a:pPr>
            <a:r>
              <a:rPr lang="ru-RU">
                <a:latin typeface="Century Gothic" pitchFamily="34" charset="0"/>
              </a:rPr>
              <a:t>2) по </a:t>
            </a:r>
            <a:r>
              <a:rPr lang="ru-RU" i="1" u="sng">
                <a:latin typeface="Century Gothic" pitchFamily="34" charset="0"/>
              </a:rPr>
              <a:t>отдельным категориям</a:t>
            </a:r>
            <a:r>
              <a:rPr lang="ru-RU">
                <a:latin typeface="Century Gothic" pitchFamily="34" charset="0"/>
              </a:rPr>
              <a:t> дел:</a:t>
            </a:r>
          </a:p>
          <a:p>
            <a:pPr marL="342900" indent="-342900" eaLnBrk="0" hangingPunct="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None/>
            </a:pPr>
            <a:r>
              <a:rPr lang="ru-RU">
                <a:latin typeface="Century Gothic" pitchFamily="34" charset="0"/>
              </a:rPr>
              <a:t>- иски о защите чести, достоинства и деловой репутации;</a:t>
            </a:r>
          </a:p>
          <a:p>
            <a:pPr marL="342900" indent="-342900" eaLnBrk="0" hangingPunct="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None/>
            </a:pPr>
            <a:r>
              <a:rPr lang="ru-RU">
                <a:latin typeface="Century Gothic" pitchFamily="34" charset="0"/>
              </a:rPr>
              <a:t>- иски о расторжении брака;</a:t>
            </a:r>
          </a:p>
          <a:p>
            <a:pPr marL="342900" indent="-342900" eaLnBrk="0" hangingPunct="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None/>
            </a:pPr>
            <a:r>
              <a:rPr lang="ru-RU">
                <a:latin typeface="Century Gothic" pitchFamily="34" charset="0"/>
              </a:rPr>
              <a:t>- иски из причинения вреда;</a:t>
            </a:r>
          </a:p>
          <a:p>
            <a:pPr marL="342900" indent="-342900" eaLnBrk="0" hangingPunct="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None/>
            </a:pPr>
            <a:r>
              <a:rPr lang="ru-RU">
                <a:latin typeface="Century Gothic" pitchFamily="34" charset="0"/>
              </a:rPr>
              <a:t>- другие иски.</a:t>
            </a: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3"/>
          <p:cNvSpPr>
            <a:spLocks/>
          </p:cNvSpPr>
          <p:nvPr/>
        </p:nvSpPr>
        <p:spPr bwMode="auto">
          <a:xfrm>
            <a:off x="165100" y="2117725"/>
            <a:ext cx="12026900" cy="439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</a:pPr>
            <a:r>
              <a:rPr lang="ru-RU">
                <a:latin typeface="Century Gothic" pitchFamily="34" charset="0"/>
              </a:rPr>
              <a:t>По </a:t>
            </a:r>
            <a:r>
              <a:rPr lang="ru-RU" b="1" i="1">
                <a:latin typeface="Century Gothic" pitchFamily="34" charset="0"/>
              </a:rPr>
              <a:t>процессуально-правовому признаку</a:t>
            </a:r>
            <a:r>
              <a:rPr lang="ru-RU">
                <a:latin typeface="Century Gothic" pitchFamily="34" charset="0"/>
              </a:rPr>
              <a:t> классифицируются в зависимости от истребуемого истцом способа судебной защиты: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ru-RU">
                <a:latin typeface="Century Gothic" pitchFamily="34" charset="0"/>
              </a:rPr>
              <a:t>- Иски </a:t>
            </a:r>
            <a:r>
              <a:rPr lang="ru-RU" i="1" u="sng">
                <a:latin typeface="Century Gothic" pitchFamily="34" charset="0"/>
              </a:rPr>
              <a:t>о признании</a:t>
            </a:r>
            <a:r>
              <a:rPr lang="ru-RU">
                <a:latin typeface="Century Gothic" pitchFamily="34" charset="0"/>
              </a:rPr>
              <a:t> – содержат требования истца о подтверждении судом наличия или отсутствия определенного правоотношения между истцом и ответчиком;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ru-RU">
                <a:latin typeface="Century Gothic" pitchFamily="34" charset="0"/>
              </a:rPr>
              <a:t>- Иски </a:t>
            </a:r>
            <a:r>
              <a:rPr lang="ru-RU" i="1" u="sng">
                <a:latin typeface="Century Gothic" pitchFamily="34" charset="0"/>
              </a:rPr>
              <a:t>о присуждении</a:t>
            </a:r>
            <a:r>
              <a:rPr lang="ru-RU">
                <a:latin typeface="Century Gothic" pitchFamily="34" charset="0"/>
              </a:rPr>
              <a:t> - содержат требования истца к суду присудить ответчика совершить определенные действия или отказаться от их совершения;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ru-RU">
                <a:latin typeface="Century Gothic" pitchFamily="34" charset="0"/>
              </a:rPr>
              <a:t>- Иски </a:t>
            </a:r>
            <a:r>
              <a:rPr lang="ru-RU" i="1" u="sng">
                <a:latin typeface="Century Gothic" pitchFamily="34" charset="0"/>
              </a:rPr>
              <a:t>о преобразовании</a:t>
            </a:r>
            <a:r>
              <a:rPr lang="ru-RU">
                <a:latin typeface="Century Gothic" pitchFamily="34" charset="0"/>
              </a:rPr>
              <a:t> - содержат требования истца к суду  об установлении нового или изменении существующего правоотношения между истцом и ответчиком.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</a:pPr>
            <a:r>
              <a:rPr lang="ru-RU">
                <a:latin typeface="Century Gothic" pitchFamily="34" charset="0"/>
              </a:rPr>
              <a:t>В зависимости от </a:t>
            </a:r>
            <a:r>
              <a:rPr lang="ru-RU" b="1">
                <a:latin typeface="Century Gothic" pitchFamily="34" charset="0"/>
              </a:rPr>
              <a:t>характера связи</a:t>
            </a:r>
            <a:r>
              <a:rPr lang="ru-RU">
                <a:latin typeface="Century Gothic" pitchFamily="34" charset="0"/>
              </a:rPr>
              <a:t> лица, обращающегося в суд, с защищаемым субъективным правом: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ru-RU" i="1" u="sng">
                <a:latin typeface="Century Gothic" pitchFamily="34" charset="0"/>
              </a:rPr>
              <a:t>- Личные </a:t>
            </a:r>
            <a:r>
              <a:rPr lang="ru-RU">
                <a:latin typeface="Century Gothic" pitchFamily="34" charset="0"/>
              </a:rPr>
              <a:t>– направлены на защиту обращающимся лицом своих прав и интересов;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ru-RU">
                <a:latin typeface="Century Gothic" pitchFamily="34" charset="0"/>
              </a:rPr>
              <a:t>- </a:t>
            </a:r>
            <a:r>
              <a:rPr lang="ru-RU" i="1" u="sng">
                <a:latin typeface="Century Gothic" pitchFamily="34" charset="0"/>
              </a:rPr>
              <a:t>В защиту прав других лиц</a:t>
            </a:r>
            <a:r>
              <a:rPr lang="ru-RU">
                <a:latin typeface="Century Gothic" pitchFamily="34" charset="0"/>
              </a:rPr>
              <a:t>;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ru-RU">
                <a:latin typeface="Century Gothic" pitchFamily="34" charset="0"/>
              </a:rPr>
              <a:t>- </a:t>
            </a:r>
            <a:r>
              <a:rPr lang="ru-RU" i="1" u="sng">
                <a:latin typeface="Century Gothic" pitchFamily="34" charset="0"/>
              </a:rPr>
              <a:t>Групповые</a:t>
            </a:r>
            <a:r>
              <a:rPr lang="ru-RU">
                <a:latin typeface="Century Gothic" pitchFamily="34" charset="0"/>
              </a:rPr>
              <a:t> – направлены на защиту прав неопределенного круга лиц.</a:t>
            </a:r>
          </a:p>
        </p:txBody>
      </p:sp>
      <p:sp>
        <p:nvSpPr>
          <p:cNvPr id="24578" name="Заголовок 1"/>
          <p:cNvSpPr>
            <a:spLocks/>
          </p:cNvSpPr>
          <p:nvPr/>
        </p:nvSpPr>
        <p:spPr bwMode="gray">
          <a:xfrm>
            <a:off x="1181100" y="935038"/>
            <a:ext cx="87614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5400">
                <a:solidFill>
                  <a:srgbClr val="00B0F0"/>
                </a:solidFill>
                <a:latin typeface="Bahnschrift SemiLight Condensed"/>
              </a:rPr>
              <a:t>Виды исков</a:t>
            </a:r>
            <a:endParaRPr lang="ru-RU" sz="5400">
              <a:solidFill>
                <a:schemeClr val="bg2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5" descr="бланки-исковых-заявлений-в-суд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96100" y="0"/>
            <a:ext cx="4927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Заголовок 1"/>
          <p:cNvSpPr>
            <a:spLocks/>
          </p:cNvSpPr>
          <p:nvPr/>
        </p:nvSpPr>
        <p:spPr bwMode="gray">
          <a:xfrm>
            <a:off x="1181100" y="935038"/>
            <a:ext cx="53324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400" b="1">
                <a:solidFill>
                  <a:srgbClr val="00B0F0"/>
                </a:solidFill>
                <a:latin typeface="Bahnschrift SemiLight Condensed"/>
              </a:rPr>
              <a:t>Содержание искового заявления</a:t>
            </a:r>
            <a:endParaRPr lang="ru-RU" sz="2400" b="1">
              <a:solidFill>
                <a:schemeClr val="bg2"/>
              </a:solidFill>
              <a:latin typeface="Century Gothic" pitchFamily="34" charset="0"/>
            </a:endParaRPr>
          </a:p>
        </p:txBody>
      </p:sp>
      <p:sp>
        <p:nvSpPr>
          <p:cNvPr id="25603" name="Oval 9"/>
          <p:cNvSpPr>
            <a:spLocks noChangeArrowheads="1"/>
          </p:cNvSpPr>
          <p:nvPr/>
        </p:nvSpPr>
        <p:spPr bwMode="auto">
          <a:xfrm>
            <a:off x="9334500" y="0"/>
            <a:ext cx="1028700" cy="393700"/>
          </a:xfrm>
          <a:prstGeom prst="ellipse">
            <a:avLst/>
          </a:prstGeom>
          <a:solidFill>
            <a:schemeClr val="bg1">
              <a:alpha val="0"/>
            </a:schemeClr>
          </a:solidFill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04" name="Oval 10"/>
          <p:cNvSpPr>
            <a:spLocks noChangeArrowheads="1"/>
          </p:cNvSpPr>
          <p:nvPr/>
        </p:nvSpPr>
        <p:spPr bwMode="auto">
          <a:xfrm>
            <a:off x="2705100" y="2273300"/>
            <a:ext cx="2578100" cy="393700"/>
          </a:xfrm>
          <a:prstGeom prst="ellipse">
            <a:avLst/>
          </a:prstGeom>
          <a:solidFill>
            <a:schemeClr val="bg1">
              <a:alpha val="0"/>
            </a:schemeClr>
          </a:solidFill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/>
            <a:r>
              <a:rPr lang="ru-RU"/>
              <a:t>Наименование суда</a:t>
            </a:r>
          </a:p>
        </p:txBody>
      </p:sp>
      <p:sp>
        <p:nvSpPr>
          <p:cNvPr id="25605" name="Line 11"/>
          <p:cNvSpPr>
            <a:spLocks noChangeShapeType="1"/>
          </p:cNvSpPr>
          <p:nvPr/>
        </p:nvSpPr>
        <p:spPr bwMode="auto">
          <a:xfrm flipV="1">
            <a:off x="5257800" y="254000"/>
            <a:ext cx="4102100" cy="21971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06" name="Oval 12"/>
          <p:cNvSpPr>
            <a:spLocks noChangeArrowheads="1"/>
          </p:cNvSpPr>
          <p:nvPr/>
        </p:nvSpPr>
        <p:spPr bwMode="auto">
          <a:xfrm>
            <a:off x="2641600" y="2755900"/>
            <a:ext cx="3048000" cy="800100"/>
          </a:xfrm>
          <a:prstGeom prst="ellipse">
            <a:avLst/>
          </a:prstGeom>
          <a:solidFill>
            <a:schemeClr val="bg1">
              <a:alpha val="0"/>
            </a:schemeClr>
          </a:solidFill>
          <a:ln w="254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ФИО, место жительства</a:t>
            </a:r>
          </a:p>
          <a:p>
            <a:pPr algn="ctr"/>
            <a:r>
              <a:rPr lang="ru-RU"/>
              <a:t> истца и ответчика</a:t>
            </a:r>
          </a:p>
        </p:txBody>
      </p:sp>
      <p:sp>
        <p:nvSpPr>
          <p:cNvPr id="25607" name="Oval 13"/>
          <p:cNvSpPr>
            <a:spLocks noChangeArrowheads="1"/>
          </p:cNvSpPr>
          <p:nvPr/>
        </p:nvSpPr>
        <p:spPr bwMode="auto">
          <a:xfrm>
            <a:off x="8877300" y="431800"/>
            <a:ext cx="1981200" cy="711200"/>
          </a:xfrm>
          <a:prstGeom prst="ellipse">
            <a:avLst/>
          </a:prstGeom>
          <a:solidFill>
            <a:schemeClr val="bg1">
              <a:alpha val="0"/>
            </a:schemeClr>
          </a:solidFill>
          <a:ln w="254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08" name="Line 14"/>
          <p:cNvSpPr>
            <a:spLocks noChangeShapeType="1"/>
          </p:cNvSpPr>
          <p:nvPr/>
        </p:nvSpPr>
        <p:spPr bwMode="auto">
          <a:xfrm flipV="1">
            <a:off x="5664200" y="812800"/>
            <a:ext cx="3213100" cy="233680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09" name="Oval 15"/>
          <p:cNvSpPr>
            <a:spLocks noChangeArrowheads="1"/>
          </p:cNvSpPr>
          <p:nvPr/>
        </p:nvSpPr>
        <p:spPr bwMode="auto">
          <a:xfrm>
            <a:off x="9296400" y="1079500"/>
            <a:ext cx="1028700" cy="393700"/>
          </a:xfrm>
          <a:prstGeom prst="ellipse">
            <a:avLst/>
          </a:prstGeom>
          <a:solidFill>
            <a:schemeClr val="bg1">
              <a:alpha val="0"/>
            </a:schemeClr>
          </a:solidFill>
          <a:ln w="254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10" name="Oval 16"/>
          <p:cNvSpPr>
            <a:spLocks noChangeArrowheads="1"/>
          </p:cNvSpPr>
          <p:nvPr/>
        </p:nvSpPr>
        <p:spPr bwMode="auto">
          <a:xfrm>
            <a:off x="2603500" y="3683000"/>
            <a:ext cx="3479800" cy="889000"/>
          </a:xfrm>
          <a:prstGeom prst="ellipse">
            <a:avLst/>
          </a:prstGeom>
          <a:solidFill>
            <a:schemeClr val="bg1">
              <a:alpha val="0"/>
            </a:schemeClr>
          </a:solidFill>
          <a:ln w="254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Цена иска, если требования</a:t>
            </a:r>
          </a:p>
          <a:p>
            <a:pPr algn="ctr"/>
            <a:r>
              <a:rPr lang="ru-RU"/>
              <a:t>являются имущественными</a:t>
            </a:r>
          </a:p>
        </p:txBody>
      </p:sp>
      <p:sp>
        <p:nvSpPr>
          <p:cNvPr id="25611" name="Line 17"/>
          <p:cNvSpPr>
            <a:spLocks noChangeShapeType="1"/>
          </p:cNvSpPr>
          <p:nvPr/>
        </p:nvSpPr>
        <p:spPr bwMode="auto">
          <a:xfrm flipV="1">
            <a:off x="6070600" y="1270000"/>
            <a:ext cx="3238500" cy="278130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12" name="Oval 20"/>
          <p:cNvSpPr>
            <a:spLocks noChangeArrowheads="1"/>
          </p:cNvSpPr>
          <p:nvPr/>
        </p:nvSpPr>
        <p:spPr bwMode="auto">
          <a:xfrm>
            <a:off x="7924800" y="1930400"/>
            <a:ext cx="3644900" cy="2590800"/>
          </a:xfrm>
          <a:prstGeom prst="ellipse">
            <a:avLst/>
          </a:prstGeom>
          <a:solidFill>
            <a:schemeClr val="bg1">
              <a:alpha val="0"/>
            </a:schemeClr>
          </a:solidFill>
          <a:ln w="254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13" name="Oval 21"/>
          <p:cNvSpPr>
            <a:spLocks noChangeArrowheads="1"/>
          </p:cNvSpPr>
          <p:nvPr/>
        </p:nvSpPr>
        <p:spPr bwMode="auto">
          <a:xfrm>
            <a:off x="2921000" y="4622800"/>
            <a:ext cx="2933700" cy="711200"/>
          </a:xfrm>
          <a:prstGeom prst="ellipse">
            <a:avLst/>
          </a:prstGeom>
          <a:solidFill>
            <a:schemeClr val="bg1">
              <a:alpha val="0"/>
            </a:schemeClr>
          </a:solidFill>
          <a:ln w="254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Требования, факты, </a:t>
            </a:r>
          </a:p>
          <a:p>
            <a:pPr algn="ctr"/>
            <a:r>
              <a:rPr lang="ru-RU"/>
              <a:t>доказательства</a:t>
            </a:r>
          </a:p>
        </p:txBody>
      </p:sp>
      <p:sp>
        <p:nvSpPr>
          <p:cNvPr id="25614" name="Line 22"/>
          <p:cNvSpPr>
            <a:spLocks noChangeShapeType="1"/>
          </p:cNvSpPr>
          <p:nvPr/>
        </p:nvSpPr>
        <p:spPr bwMode="auto">
          <a:xfrm flipV="1">
            <a:off x="5829300" y="3162300"/>
            <a:ext cx="2120900" cy="18161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15" name="Oval 23"/>
          <p:cNvSpPr>
            <a:spLocks noChangeArrowheads="1"/>
          </p:cNvSpPr>
          <p:nvPr/>
        </p:nvSpPr>
        <p:spPr bwMode="auto">
          <a:xfrm>
            <a:off x="7010400" y="4927600"/>
            <a:ext cx="3136900" cy="1041400"/>
          </a:xfrm>
          <a:prstGeom prst="ellipse">
            <a:avLst/>
          </a:prstGeom>
          <a:solidFill>
            <a:schemeClr val="bg1">
              <a:alpha val="0"/>
            </a:schemeClr>
          </a:solidFill>
          <a:ln w="25400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16" name="Oval 24"/>
          <p:cNvSpPr>
            <a:spLocks noChangeArrowheads="1"/>
          </p:cNvSpPr>
          <p:nvPr/>
        </p:nvSpPr>
        <p:spPr bwMode="auto">
          <a:xfrm>
            <a:off x="2908300" y="5410200"/>
            <a:ext cx="3136900" cy="444500"/>
          </a:xfrm>
          <a:prstGeom prst="ellipse">
            <a:avLst/>
          </a:prstGeom>
          <a:solidFill>
            <a:schemeClr val="bg1">
              <a:alpha val="0"/>
            </a:schemeClr>
          </a:solidFill>
          <a:ln w="25400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/>
            <a:r>
              <a:rPr lang="ru-RU"/>
              <a:t>Перечень приложений</a:t>
            </a:r>
          </a:p>
        </p:txBody>
      </p:sp>
      <p:sp>
        <p:nvSpPr>
          <p:cNvPr id="25617" name="Line 25"/>
          <p:cNvSpPr>
            <a:spLocks noChangeShapeType="1"/>
          </p:cNvSpPr>
          <p:nvPr/>
        </p:nvSpPr>
        <p:spPr bwMode="auto">
          <a:xfrm flipV="1">
            <a:off x="6019800" y="5435600"/>
            <a:ext cx="977900" cy="16510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18" name="Oval 26"/>
          <p:cNvSpPr>
            <a:spLocks noChangeArrowheads="1"/>
          </p:cNvSpPr>
          <p:nvPr/>
        </p:nvSpPr>
        <p:spPr bwMode="auto">
          <a:xfrm>
            <a:off x="2844800" y="6019800"/>
            <a:ext cx="3365500" cy="647700"/>
          </a:xfrm>
          <a:prstGeom prst="ellipse">
            <a:avLst/>
          </a:prstGeom>
          <a:solidFill>
            <a:schemeClr val="bg1">
              <a:alpha val="0"/>
            </a:schemeClr>
          </a:solidFill>
          <a:ln w="25400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Дата подачи заявления </a:t>
            </a:r>
          </a:p>
          <a:p>
            <a:pPr algn="ctr"/>
            <a:r>
              <a:rPr lang="ru-RU"/>
              <a:t>и подпись истца</a:t>
            </a:r>
          </a:p>
        </p:txBody>
      </p:sp>
      <p:sp>
        <p:nvSpPr>
          <p:cNvPr id="25619" name="Oval 27"/>
          <p:cNvSpPr>
            <a:spLocks noChangeArrowheads="1"/>
          </p:cNvSpPr>
          <p:nvPr/>
        </p:nvSpPr>
        <p:spPr bwMode="auto">
          <a:xfrm>
            <a:off x="6921500" y="6527800"/>
            <a:ext cx="4533900" cy="330200"/>
          </a:xfrm>
          <a:prstGeom prst="ellipse">
            <a:avLst/>
          </a:prstGeom>
          <a:solidFill>
            <a:schemeClr val="bg1">
              <a:alpha val="0"/>
            </a:schemeClr>
          </a:solidFill>
          <a:ln w="25400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20" name="Line 28"/>
          <p:cNvSpPr>
            <a:spLocks noChangeShapeType="1"/>
          </p:cNvSpPr>
          <p:nvPr/>
        </p:nvSpPr>
        <p:spPr bwMode="auto">
          <a:xfrm>
            <a:off x="6159500" y="6337300"/>
            <a:ext cx="800100" cy="304800"/>
          </a:xfrm>
          <a:prstGeom prst="line">
            <a:avLst/>
          </a:prstGeom>
          <a:noFill/>
          <a:ln w="25400">
            <a:solidFill>
              <a:srgbClr val="333333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21" name="AutoShape 5"/>
          <p:cNvSpPr>
            <a:spLocks noChangeArrowheads="1"/>
          </p:cNvSpPr>
          <p:nvPr/>
        </p:nvSpPr>
        <p:spPr bwMode="auto">
          <a:xfrm>
            <a:off x="328613" y="2052638"/>
            <a:ext cx="1987550" cy="4527550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914400"/>
            <a:r>
              <a:rPr lang="ru-RU" sz="2000"/>
              <a:t>Исковое </a:t>
            </a:r>
          </a:p>
          <a:p>
            <a:pPr algn="ctr" defTabSz="914400"/>
            <a:r>
              <a:rPr lang="ru-RU" sz="2000"/>
              <a:t>заявление</a:t>
            </a:r>
          </a:p>
          <a:p>
            <a:pPr algn="ctr" defTabSz="914400"/>
            <a:r>
              <a:rPr lang="ru-RU" sz="2000"/>
              <a:t> подается в суд </a:t>
            </a:r>
          </a:p>
          <a:p>
            <a:pPr algn="ctr" defTabSz="914400"/>
            <a:r>
              <a:rPr lang="ru-RU" sz="2000"/>
              <a:t>в </a:t>
            </a:r>
            <a:r>
              <a:rPr lang="ru-RU" sz="2000" b="1" u="sng"/>
              <a:t>письменной </a:t>
            </a:r>
          </a:p>
          <a:p>
            <a:pPr algn="ctr" defTabSz="914400"/>
            <a:r>
              <a:rPr lang="ru-RU" sz="2000" b="1" u="sng"/>
              <a:t>форме </a:t>
            </a:r>
          </a:p>
          <a:p>
            <a:pPr algn="ctr" defTabSz="914400"/>
            <a:r>
              <a:rPr lang="ru-RU" sz="2000"/>
              <a:t>с </a:t>
            </a:r>
            <a:r>
              <a:rPr lang="ru-RU" sz="2000" b="1" u="sng"/>
              <a:t>копиями </a:t>
            </a:r>
          </a:p>
          <a:p>
            <a:pPr algn="ctr" defTabSz="914400"/>
            <a:r>
              <a:rPr lang="ru-RU" sz="2000" b="1" u="sng"/>
              <a:t>по числу </a:t>
            </a:r>
          </a:p>
          <a:p>
            <a:pPr algn="ctr" defTabSz="914400"/>
            <a:r>
              <a:rPr lang="ru-RU" sz="2000" b="1" u="sng"/>
              <a:t>ответчиков. </a:t>
            </a:r>
          </a:p>
          <a:p>
            <a:pPr algn="ctr" defTabSz="914400"/>
            <a:r>
              <a:rPr lang="ru-RU" sz="2000"/>
              <a:t>Судья может</a:t>
            </a:r>
          </a:p>
          <a:p>
            <a:pPr algn="ctr" defTabSz="914400"/>
            <a:r>
              <a:rPr lang="ru-RU" sz="2000"/>
              <a:t>потребовать</a:t>
            </a:r>
          </a:p>
          <a:p>
            <a:pPr algn="ctr" defTabSz="914400"/>
            <a:r>
              <a:rPr lang="ru-RU" sz="2000"/>
              <a:t>представления</a:t>
            </a:r>
          </a:p>
          <a:p>
            <a:pPr algn="ctr" defTabSz="914400"/>
            <a:r>
              <a:rPr lang="ru-RU" sz="2000"/>
              <a:t>копий</a:t>
            </a:r>
          </a:p>
          <a:p>
            <a:pPr algn="ctr" defTabSz="914400"/>
            <a:r>
              <a:rPr lang="ru-RU" sz="2000"/>
              <a:t>прилагаемых</a:t>
            </a:r>
          </a:p>
          <a:p>
            <a:pPr algn="ctr" defTabSz="914400"/>
            <a:r>
              <a:rPr lang="ru-RU" sz="2000"/>
              <a:t>документов.</a:t>
            </a: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/>
          </p:nvPr>
        </p:nvSpPr>
        <p:spPr>
          <a:xfrm>
            <a:off x="1538288" y="973138"/>
            <a:ext cx="8761412" cy="708025"/>
          </a:xfrm>
        </p:spPr>
        <p:txBody>
          <a:bodyPr/>
          <a:lstStyle/>
          <a:p>
            <a:pPr algn="ctr" eaLnBrk="1" hangingPunct="1"/>
            <a:r>
              <a:rPr lang="ru-RU" sz="3200" b="1" i="1" smtClean="0">
                <a:solidFill>
                  <a:srgbClr val="2EB6C4"/>
                </a:solidFill>
              </a:rPr>
              <a:t>Оставление искового заявления без движения</a:t>
            </a:r>
          </a:p>
        </p:txBody>
      </p:sp>
      <p:sp>
        <p:nvSpPr>
          <p:cNvPr id="26626" name="AutoShape 4"/>
          <p:cNvSpPr>
            <a:spLocks noChangeArrowheads="1"/>
          </p:cNvSpPr>
          <p:nvPr/>
        </p:nvSpPr>
        <p:spPr bwMode="auto">
          <a:xfrm>
            <a:off x="195263" y="2201863"/>
            <a:ext cx="11639550" cy="19669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defTabSz="914400"/>
            <a:r>
              <a:rPr lang="ru-RU" altLang="ja-JP" sz="2000" b="1" i="1">
                <a:solidFill>
                  <a:srgbClr val="003399"/>
                </a:solidFill>
                <a:latin typeface="Century Gothic" pitchFamily="34" charset="0"/>
                <a:cs typeface="メイリオ"/>
              </a:rPr>
              <a:t>Судья</a:t>
            </a:r>
            <a:r>
              <a:rPr lang="ru-RU" altLang="ja-JP" sz="2000">
                <a:solidFill>
                  <a:srgbClr val="003399"/>
                </a:solidFill>
                <a:latin typeface="Century Gothic" pitchFamily="34" charset="0"/>
                <a:cs typeface="メイリオ"/>
              </a:rPr>
              <a:t> при установлении </a:t>
            </a:r>
            <a:r>
              <a:rPr lang="ru-RU" altLang="ja-JP" sz="2000" u="sng">
                <a:solidFill>
                  <a:srgbClr val="003399"/>
                </a:solidFill>
                <a:latin typeface="Century Gothic" pitchFamily="34" charset="0"/>
                <a:cs typeface="メイリオ"/>
              </a:rPr>
              <a:t>недостатков</a:t>
            </a:r>
            <a:r>
              <a:rPr lang="ru-RU" altLang="ja-JP" sz="2000">
                <a:solidFill>
                  <a:srgbClr val="003399"/>
                </a:solidFill>
                <a:latin typeface="Century Gothic" pitchFamily="34" charset="0"/>
                <a:cs typeface="メイリオ"/>
              </a:rPr>
              <a:t> в исковом заявлении</a:t>
            </a:r>
          </a:p>
          <a:p>
            <a:pPr defTabSz="914400"/>
            <a:r>
              <a:rPr lang="ru-RU" altLang="ja-JP" sz="2000">
                <a:solidFill>
                  <a:srgbClr val="003399"/>
                </a:solidFill>
                <a:latin typeface="Century Gothic" pitchFamily="34" charset="0"/>
                <a:cs typeface="メイリオ"/>
              </a:rPr>
              <a:t>(не соблюдены требования о содержании в заявлении наименования суда; </a:t>
            </a:r>
          </a:p>
          <a:p>
            <a:pPr defTabSz="914400"/>
            <a:r>
              <a:rPr lang="ru-RU" altLang="ja-JP" sz="2000">
                <a:solidFill>
                  <a:srgbClr val="003399"/>
                </a:solidFill>
                <a:latin typeface="Century Gothic" pitchFamily="34" charset="0"/>
                <a:cs typeface="メイリオ"/>
              </a:rPr>
              <a:t>ФИО и место жительства истца и лиц, имеющих непосредственный интерес в исходе дела; </a:t>
            </a:r>
          </a:p>
          <a:p>
            <a:pPr defTabSz="914400"/>
            <a:r>
              <a:rPr lang="ru-RU" altLang="ja-JP" sz="2000">
                <a:solidFill>
                  <a:srgbClr val="003399"/>
                </a:solidFill>
                <a:latin typeface="Century Gothic" pitchFamily="34" charset="0"/>
                <a:cs typeface="メイリオ"/>
              </a:rPr>
              <a:t>сущность заявленного требования и его обоснование; подпись лица, подающего заявление</a:t>
            </a:r>
          </a:p>
          <a:p>
            <a:pPr defTabSz="914400"/>
            <a:r>
              <a:rPr lang="ru-RU" altLang="ja-JP" sz="2000">
                <a:solidFill>
                  <a:srgbClr val="003399"/>
                </a:solidFill>
                <a:latin typeface="Century Gothic" pitchFamily="34" charset="0"/>
                <a:cs typeface="メイリオ"/>
              </a:rPr>
              <a:t>и дату подачи; точного обозначения требований, фактов, обосновывающих эти требования,</a:t>
            </a:r>
          </a:p>
          <a:p>
            <a:pPr defTabSz="914400"/>
            <a:r>
              <a:rPr lang="ru-RU" altLang="ja-JP" sz="2000">
                <a:solidFill>
                  <a:srgbClr val="003399"/>
                </a:solidFill>
                <a:latin typeface="Century Gothic" pitchFamily="34" charset="0"/>
                <a:cs typeface="メイリオ"/>
              </a:rPr>
              <a:t>доказательств, подтверждающих эти факты; других данных):</a:t>
            </a:r>
            <a:endParaRPr lang="ru-RU" sz="2000">
              <a:solidFill>
                <a:srgbClr val="003399"/>
              </a:solidFill>
              <a:latin typeface="Century Gothic" pitchFamily="34" charset="0"/>
            </a:endParaRPr>
          </a:p>
        </p:txBody>
      </p:sp>
      <p:sp>
        <p:nvSpPr>
          <p:cNvPr id="26627" name="AutoShape 5"/>
          <p:cNvSpPr>
            <a:spLocks noChangeArrowheads="1"/>
          </p:cNvSpPr>
          <p:nvPr/>
        </p:nvSpPr>
        <p:spPr bwMode="auto">
          <a:xfrm>
            <a:off x="260350" y="4365625"/>
            <a:ext cx="10152063" cy="784225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/>
            <a:r>
              <a:rPr lang="ru-RU" sz="2000">
                <a:solidFill>
                  <a:srgbClr val="003399"/>
                </a:solidFill>
                <a:latin typeface="Century Gothic" pitchFamily="34" charset="0"/>
              </a:rPr>
              <a:t>Выносит </a:t>
            </a:r>
            <a:r>
              <a:rPr lang="ru-RU" sz="2000" b="1" i="1" u="sng">
                <a:solidFill>
                  <a:srgbClr val="003399"/>
                </a:solidFill>
                <a:latin typeface="Century Gothic" pitchFamily="34" charset="0"/>
              </a:rPr>
              <a:t>определение</a:t>
            </a:r>
            <a:r>
              <a:rPr lang="ru-RU" sz="2000">
                <a:solidFill>
                  <a:srgbClr val="003399"/>
                </a:solidFill>
                <a:latin typeface="Century Gothic" pitchFamily="34" charset="0"/>
              </a:rPr>
              <a:t> об оставлении заявления без движения</a:t>
            </a:r>
          </a:p>
          <a:p>
            <a:pPr algn="ctr" defTabSz="914400"/>
            <a:r>
              <a:rPr lang="ru-RU" sz="2000">
                <a:solidFill>
                  <a:srgbClr val="003399"/>
                </a:solidFill>
                <a:latin typeface="Century Gothic" pitchFamily="34" charset="0"/>
              </a:rPr>
              <a:t>(на него может быть подана частная жалоба или принесен частный протест)</a:t>
            </a:r>
          </a:p>
        </p:txBody>
      </p:sp>
      <p:sp>
        <p:nvSpPr>
          <p:cNvPr id="26628" name="AutoShape 6"/>
          <p:cNvSpPr>
            <a:spLocks noChangeArrowheads="1"/>
          </p:cNvSpPr>
          <p:nvPr/>
        </p:nvSpPr>
        <p:spPr bwMode="auto">
          <a:xfrm>
            <a:off x="247650" y="5462588"/>
            <a:ext cx="10269538" cy="969962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/>
            <a:r>
              <a:rPr lang="ru-RU" altLang="ja-JP" sz="2000" b="1" i="1" u="sng">
                <a:solidFill>
                  <a:srgbClr val="003399"/>
                </a:solidFill>
                <a:latin typeface="Century Gothic" pitchFamily="34" charset="0"/>
                <a:cs typeface="メイリオ"/>
              </a:rPr>
              <a:t>Извещает</a:t>
            </a:r>
            <a:r>
              <a:rPr lang="ru-RU" altLang="ja-JP" sz="2000">
                <a:solidFill>
                  <a:srgbClr val="003399"/>
                </a:solidFill>
                <a:latin typeface="Century Gothic" pitchFamily="34" charset="0"/>
                <a:cs typeface="メイリオ"/>
              </a:rPr>
              <a:t> об этом </a:t>
            </a:r>
            <a:r>
              <a:rPr lang="ru-RU" altLang="ja-JP" sz="2000" b="1" i="1" u="sng">
                <a:solidFill>
                  <a:srgbClr val="003399"/>
                </a:solidFill>
                <a:latin typeface="Century Gothic" pitchFamily="34" charset="0"/>
                <a:cs typeface="メイリオ"/>
              </a:rPr>
              <a:t>подателя</a:t>
            </a:r>
            <a:r>
              <a:rPr lang="ru-RU" altLang="ja-JP" sz="2000">
                <a:solidFill>
                  <a:srgbClr val="003399"/>
                </a:solidFill>
                <a:latin typeface="Century Gothic" pitchFamily="34" charset="0"/>
                <a:cs typeface="メイリオ"/>
              </a:rPr>
              <a:t> документа и </a:t>
            </a:r>
          </a:p>
          <a:p>
            <a:pPr algn="ctr" defTabSz="914400"/>
            <a:r>
              <a:rPr lang="ru-RU" altLang="ja-JP" sz="2000" b="1" i="1" u="sng">
                <a:solidFill>
                  <a:srgbClr val="003399"/>
                </a:solidFill>
                <a:latin typeface="Century Gothic" pitchFamily="34" charset="0"/>
                <a:cs typeface="メイリオ"/>
              </a:rPr>
              <a:t>предоставляет</a:t>
            </a:r>
            <a:r>
              <a:rPr lang="ru-RU" altLang="ja-JP" sz="2000">
                <a:solidFill>
                  <a:srgbClr val="003399"/>
                </a:solidFill>
                <a:latin typeface="Century Gothic" pitchFamily="34" charset="0"/>
                <a:cs typeface="メイリオ"/>
              </a:rPr>
              <a:t> ему </a:t>
            </a:r>
            <a:r>
              <a:rPr lang="ru-RU" altLang="ja-JP" sz="2000" b="1" i="1" u="sng">
                <a:solidFill>
                  <a:srgbClr val="003399"/>
                </a:solidFill>
                <a:latin typeface="Century Gothic" pitchFamily="34" charset="0"/>
                <a:cs typeface="メイリオ"/>
              </a:rPr>
              <a:t>срок</a:t>
            </a:r>
            <a:r>
              <a:rPr lang="ru-RU" altLang="ja-JP" sz="2000">
                <a:solidFill>
                  <a:srgbClr val="003399"/>
                </a:solidFill>
                <a:latin typeface="Century Gothic" pitchFamily="34" charset="0"/>
                <a:cs typeface="メイリオ"/>
              </a:rPr>
              <a:t> для исправления недостатков</a:t>
            </a:r>
            <a:endParaRPr lang="ru-RU" sz="2000">
              <a:solidFill>
                <a:srgbClr val="003399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AutoShape 5"/>
          <p:cNvSpPr>
            <a:spLocks noChangeArrowheads="1"/>
          </p:cNvSpPr>
          <p:nvPr/>
        </p:nvSpPr>
        <p:spPr bwMode="auto">
          <a:xfrm>
            <a:off x="385763" y="2365375"/>
            <a:ext cx="11595100" cy="909638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914400"/>
            <a:r>
              <a:rPr lang="ru-RU" sz="2000"/>
              <a:t>Исковое заявление, </a:t>
            </a:r>
            <a:r>
              <a:rPr lang="ru-RU" sz="2000" b="1" i="1" u="sng"/>
              <a:t>исправленное</a:t>
            </a:r>
            <a:r>
              <a:rPr lang="ru-RU" sz="2000"/>
              <a:t> в соответствии с указаниями судьи,</a:t>
            </a:r>
          </a:p>
          <a:p>
            <a:pPr algn="ctr" defTabSz="914400"/>
            <a:r>
              <a:rPr lang="ru-RU" sz="2000"/>
              <a:t>считается </a:t>
            </a:r>
            <a:r>
              <a:rPr lang="ru-RU" sz="2000" b="1" i="1"/>
              <a:t>поданным в день его первоначального представления</a:t>
            </a:r>
            <a:r>
              <a:rPr lang="ru-RU" sz="2000"/>
              <a:t> в суд. </a:t>
            </a:r>
          </a:p>
        </p:txBody>
      </p:sp>
      <p:sp>
        <p:nvSpPr>
          <p:cNvPr id="27650" name="AutoShape 5"/>
          <p:cNvSpPr>
            <a:spLocks noChangeArrowheads="1"/>
          </p:cNvSpPr>
          <p:nvPr/>
        </p:nvSpPr>
        <p:spPr bwMode="auto">
          <a:xfrm>
            <a:off x="350838" y="3497263"/>
            <a:ext cx="11553825" cy="1225550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914400"/>
            <a:r>
              <a:rPr lang="ru-RU" sz="1900"/>
              <a:t> </a:t>
            </a:r>
            <a:r>
              <a:rPr lang="ru-RU" sz="1900" b="1" i="1" u="sng"/>
              <a:t>Срок рассмотрения дела</a:t>
            </a:r>
            <a:r>
              <a:rPr lang="ru-RU" sz="1900"/>
              <a:t> в этом случае исчисляется </a:t>
            </a:r>
            <a:r>
              <a:rPr lang="ru-RU" sz="1900" b="1" i="1"/>
              <a:t>со дня поступления</a:t>
            </a:r>
            <a:r>
              <a:rPr lang="ru-RU" sz="1900"/>
              <a:t> в суд </a:t>
            </a:r>
            <a:r>
              <a:rPr lang="ru-RU" sz="1900" b="1" i="1"/>
              <a:t>документов</a:t>
            </a:r>
            <a:r>
              <a:rPr lang="ru-RU" sz="1900" b="1" i="1" u="sng"/>
              <a:t>,</a:t>
            </a:r>
          </a:p>
          <a:p>
            <a:pPr algn="ctr" defTabSz="914400"/>
            <a:r>
              <a:rPr lang="ru-RU" sz="1900"/>
              <a:t>подтверждающих исправление недостатков. </a:t>
            </a:r>
          </a:p>
        </p:txBody>
      </p:sp>
      <p:sp>
        <p:nvSpPr>
          <p:cNvPr id="27651" name="AutoShape 5"/>
          <p:cNvSpPr>
            <a:spLocks noChangeArrowheads="1"/>
          </p:cNvSpPr>
          <p:nvPr/>
        </p:nvSpPr>
        <p:spPr bwMode="auto">
          <a:xfrm>
            <a:off x="365125" y="5053013"/>
            <a:ext cx="11476038" cy="901700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914400"/>
            <a:r>
              <a:rPr lang="ru-RU" sz="2000"/>
              <a:t>В </a:t>
            </a:r>
            <a:r>
              <a:rPr lang="ru-RU" sz="2000" u="sng"/>
              <a:t>противном случае</a:t>
            </a:r>
            <a:r>
              <a:rPr lang="ru-RU" sz="2000"/>
              <a:t> исковое заявление считается </a:t>
            </a:r>
            <a:r>
              <a:rPr lang="ru-RU" sz="2000" b="1"/>
              <a:t>неподанным</a:t>
            </a:r>
            <a:r>
              <a:rPr lang="ru-RU" sz="2000"/>
              <a:t> и </a:t>
            </a:r>
            <a:r>
              <a:rPr lang="ru-RU" sz="2000" b="1"/>
              <a:t>возвращается</a:t>
            </a:r>
            <a:r>
              <a:rPr lang="ru-RU" sz="2000"/>
              <a:t> истцу.</a:t>
            </a:r>
            <a:br>
              <a:rPr lang="ru-RU" sz="2000"/>
            </a:br>
            <a:endParaRPr lang="ru-RU" sz="2000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AutoShape 4"/>
          <p:cNvSpPr>
            <a:spLocks noChangeArrowheads="1"/>
          </p:cNvSpPr>
          <p:nvPr/>
        </p:nvSpPr>
        <p:spPr bwMode="auto">
          <a:xfrm>
            <a:off x="3937000" y="520700"/>
            <a:ext cx="4140200" cy="15240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/>
            <a:r>
              <a:rPr lang="ru-RU" sz="3000" b="1">
                <a:solidFill>
                  <a:srgbClr val="00FFCC"/>
                </a:solidFill>
                <a:latin typeface="Century Gothic" pitchFamily="34" charset="0"/>
              </a:rPr>
              <a:t>Отказ от поданного </a:t>
            </a:r>
          </a:p>
          <a:p>
            <a:pPr algn="ctr" defTabSz="914400"/>
            <a:r>
              <a:rPr lang="ru-RU" sz="3000" b="1">
                <a:solidFill>
                  <a:srgbClr val="00FFCC"/>
                </a:solidFill>
                <a:latin typeface="Century Gothic" pitchFamily="34" charset="0"/>
              </a:rPr>
              <a:t>искового заявления</a:t>
            </a:r>
          </a:p>
        </p:txBody>
      </p:sp>
      <p:sp>
        <p:nvSpPr>
          <p:cNvPr id="28674" name="AutoShape 7"/>
          <p:cNvSpPr>
            <a:spLocks noChangeArrowheads="1"/>
          </p:cNvSpPr>
          <p:nvPr/>
        </p:nvSpPr>
        <p:spPr bwMode="auto">
          <a:xfrm>
            <a:off x="617538" y="2524125"/>
            <a:ext cx="4198937" cy="114141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/>
            <a:r>
              <a:rPr lang="ru-RU" sz="2400" b="1">
                <a:solidFill>
                  <a:srgbClr val="003399"/>
                </a:solidFill>
                <a:latin typeface="Century Gothic" pitchFamily="34" charset="0"/>
              </a:rPr>
              <a:t>Истцом</a:t>
            </a:r>
          </a:p>
        </p:txBody>
      </p:sp>
      <p:sp>
        <p:nvSpPr>
          <p:cNvPr id="28675" name="AutoShape 7"/>
          <p:cNvSpPr>
            <a:spLocks noChangeArrowheads="1"/>
          </p:cNvSpPr>
          <p:nvPr/>
        </p:nvSpPr>
        <p:spPr bwMode="auto">
          <a:xfrm>
            <a:off x="5999163" y="2441575"/>
            <a:ext cx="5519737" cy="13525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/>
            <a:r>
              <a:rPr lang="ru-RU" sz="2400" b="1">
                <a:solidFill>
                  <a:srgbClr val="003399"/>
                </a:solidFill>
                <a:latin typeface="Century Gothic" pitchFamily="34" charset="0"/>
              </a:rPr>
              <a:t>Лицом, которое подало заявление</a:t>
            </a:r>
          </a:p>
          <a:p>
            <a:pPr algn="ctr" defTabSz="914400"/>
            <a:r>
              <a:rPr lang="ru-RU" sz="2400" b="1">
                <a:solidFill>
                  <a:srgbClr val="003399"/>
                </a:solidFill>
                <a:latin typeface="Century Gothic" pitchFamily="34" charset="0"/>
              </a:rPr>
              <a:t>в защиту прав другого лица</a:t>
            </a:r>
          </a:p>
        </p:txBody>
      </p:sp>
      <p:sp>
        <p:nvSpPr>
          <p:cNvPr id="28676" name="AutoShape 7"/>
          <p:cNvSpPr>
            <a:spLocks noChangeArrowheads="1"/>
          </p:cNvSpPr>
          <p:nvPr/>
        </p:nvSpPr>
        <p:spPr bwMode="auto">
          <a:xfrm>
            <a:off x="611188" y="4214813"/>
            <a:ext cx="4198937" cy="1141412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/>
            <a:r>
              <a:rPr lang="ru-RU" sz="2000" b="1">
                <a:solidFill>
                  <a:srgbClr val="003399"/>
                </a:solidFill>
                <a:latin typeface="Century Gothic" pitchFamily="34" charset="0"/>
              </a:rPr>
              <a:t>До возбуждения дела судьей</a:t>
            </a:r>
          </a:p>
        </p:txBody>
      </p:sp>
      <p:sp>
        <p:nvSpPr>
          <p:cNvPr id="28677" name="AutoShape 7"/>
          <p:cNvSpPr>
            <a:spLocks noChangeArrowheads="1"/>
          </p:cNvSpPr>
          <p:nvPr/>
        </p:nvSpPr>
        <p:spPr bwMode="auto">
          <a:xfrm>
            <a:off x="5922963" y="4195763"/>
            <a:ext cx="5713412" cy="1141412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/>
            <a:r>
              <a:rPr lang="ru-RU" sz="2000" b="1">
                <a:solidFill>
                  <a:srgbClr val="003399"/>
                </a:solidFill>
                <a:latin typeface="Century Gothic" pitchFamily="34" charset="0"/>
              </a:rPr>
              <a:t>Не лишает последнего права требовать</a:t>
            </a:r>
          </a:p>
          <a:p>
            <a:pPr algn="ctr" defTabSz="914400"/>
            <a:r>
              <a:rPr lang="ru-RU" sz="2000" b="1">
                <a:solidFill>
                  <a:srgbClr val="003399"/>
                </a:solidFill>
                <a:latin typeface="Century Gothic" pitchFamily="34" charset="0"/>
              </a:rPr>
              <a:t> рассмотрения дела по существу</a:t>
            </a:r>
          </a:p>
        </p:txBody>
      </p:sp>
      <p:cxnSp>
        <p:nvCxnSpPr>
          <p:cNvPr id="28678" name="AutoShape 8"/>
          <p:cNvCxnSpPr>
            <a:cxnSpLocks noChangeShapeType="1"/>
            <a:stCxn id="28673" idx="2"/>
            <a:endCxn id="28674" idx="0"/>
          </p:cNvCxnSpPr>
          <p:nvPr/>
        </p:nvCxnSpPr>
        <p:spPr bwMode="auto">
          <a:xfrm flipH="1">
            <a:off x="2717800" y="2044700"/>
            <a:ext cx="3289300" cy="479425"/>
          </a:xfrm>
          <a:prstGeom prst="straightConnector1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8679" name="AutoShape 8"/>
          <p:cNvCxnSpPr>
            <a:cxnSpLocks noChangeShapeType="1"/>
            <a:stCxn id="28673" idx="2"/>
            <a:endCxn id="28675" idx="0"/>
          </p:cNvCxnSpPr>
          <p:nvPr/>
        </p:nvCxnSpPr>
        <p:spPr bwMode="auto">
          <a:xfrm>
            <a:off x="6007100" y="2044700"/>
            <a:ext cx="2752725" cy="396875"/>
          </a:xfrm>
          <a:prstGeom prst="straightConnector1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8680" name="AutoShape 12"/>
          <p:cNvCxnSpPr>
            <a:cxnSpLocks noChangeShapeType="1"/>
            <a:stCxn id="28676" idx="0"/>
            <a:endCxn id="28674" idx="2"/>
          </p:cNvCxnSpPr>
          <p:nvPr/>
        </p:nvCxnSpPr>
        <p:spPr bwMode="auto">
          <a:xfrm flipV="1">
            <a:off x="2711450" y="3665538"/>
            <a:ext cx="6350" cy="549275"/>
          </a:xfrm>
          <a:prstGeom prst="straightConnector1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681" name="AutoShape 13"/>
          <p:cNvCxnSpPr>
            <a:cxnSpLocks noChangeShapeType="1"/>
            <a:stCxn id="28677" idx="0"/>
            <a:endCxn id="28675" idx="2"/>
          </p:cNvCxnSpPr>
          <p:nvPr/>
        </p:nvCxnSpPr>
        <p:spPr bwMode="auto">
          <a:xfrm flipH="1" flipV="1">
            <a:off x="8759825" y="3794125"/>
            <a:ext cx="20638" cy="401638"/>
          </a:xfrm>
          <a:prstGeom prst="straightConnector1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</p:cxnSp>
      <p:sp>
        <p:nvSpPr>
          <p:cNvPr id="28682" name="AutoShape 7"/>
          <p:cNvSpPr>
            <a:spLocks noChangeArrowheads="1"/>
          </p:cNvSpPr>
          <p:nvPr/>
        </p:nvSpPr>
        <p:spPr bwMode="auto">
          <a:xfrm>
            <a:off x="530225" y="5815013"/>
            <a:ext cx="10998200" cy="862012"/>
          </a:xfrm>
          <a:prstGeom prst="roundRect">
            <a:avLst>
              <a:gd name="adj" fmla="val 16667"/>
            </a:avLst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/>
            <a:r>
              <a:rPr lang="ru-RU" sz="2400">
                <a:solidFill>
                  <a:srgbClr val="003399"/>
                </a:solidFill>
                <a:latin typeface="Century Gothic" pitchFamily="34" charset="0"/>
              </a:rPr>
              <a:t>На основании ходатайства об отказе судья возвращает заявителю </a:t>
            </a:r>
          </a:p>
          <a:p>
            <a:pPr algn="ctr" defTabSz="914400"/>
            <a:r>
              <a:rPr lang="ru-RU" sz="2400">
                <a:solidFill>
                  <a:srgbClr val="003399"/>
                </a:solidFill>
                <a:latin typeface="Century Gothic" pitchFamily="34" charset="0"/>
              </a:rPr>
              <a:t>поданные им процессуальные документы</a:t>
            </a: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вет директоров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136CF89BB20794CB8162050F86E0FBB" ma:contentTypeVersion="0" ma:contentTypeDescription="Создание документа." ma:contentTypeScope="" ma:versionID="7e4c103b61a28e60d0588a268d02a9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0063355-07E6-4B1B-985C-7586BA586118}"/>
</file>

<file path=customXml/itemProps2.xml><?xml version="1.0" encoding="utf-8"?>
<ds:datastoreItem xmlns:ds="http://schemas.openxmlformats.org/officeDocument/2006/customXml" ds:itemID="{E8A54D0E-B2EC-47BC-82CE-02F0D08D203E}"/>
</file>

<file path=customXml/itemProps3.xml><?xml version="1.0" encoding="utf-8"?>
<ds:datastoreItem xmlns:ds="http://schemas.openxmlformats.org/officeDocument/2006/customXml" ds:itemID="{9E9559F0-392B-4E36-A706-29D170BBD4D3}"/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474</TotalTime>
  <Words>675</Words>
  <Application>Microsoft Office PowerPoint</Application>
  <PresentationFormat>Произвольный</PresentationFormat>
  <Paragraphs>149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14</vt:i4>
      </vt:variant>
      <vt:variant>
        <vt:lpstr>Заголовки слайдов</vt:lpstr>
      </vt:variant>
      <vt:variant>
        <vt:i4>12</vt:i4>
      </vt:variant>
    </vt:vector>
  </HeadingPairs>
  <TitlesOfParts>
    <vt:vector size="32" baseType="lpstr">
      <vt:lpstr>Arial</vt:lpstr>
      <vt:lpstr>Century Gothic</vt:lpstr>
      <vt:lpstr>Wingdings 3</vt:lpstr>
      <vt:lpstr>Calibri</vt:lpstr>
      <vt:lpstr>Bahnschrift SemiLight Condensed</vt:lpstr>
      <vt:lpstr>メイリオ</vt:lpstr>
      <vt:lpstr>Совет директоров</vt:lpstr>
      <vt:lpstr>Совет директоров</vt:lpstr>
      <vt:lpstr>Совет директоров</vt:lpstr>
      <vt:lpstr>Совет директоров</vt:lpstr>
      <vt:lpstr>Совет директоров</vt:lpstr>
      <vt:lpstr>Совет директоров</vt:lpstr>
      <vt:lpstr>Совет директоров</vt:lpstr>
      <vt:lpstr>Совет директоров</vt:lpstr>
      <vt:lpstr>Совет директоров</vt:lpstr>
      <vt:lpstr>Совет директоров</vt:lpstr>
      <vt:lpstr>Совет директоров</vt:lpstr>
      <vt:lpstr>Совет директоров</vt:lpstr>
      <vt:lpstr>Совет директоров</vt:lpstr>
      <vt:lpstr>Совет директоров</vt:lpstr>
      <vt:lpstr>Иск в гражданском процессе</vt:lpstr>
      <vt:lpstr>Слайд 2</vt:lpstr>
      <vt:lpstr>Слайд 3</vt:lpstr>
      <vt:lpstr>Виды исков</vt:lpstr>
      <vt:lpstr>Слайд 5</vt:lpstr>
      <vt:lpstr>Слайд 6</vt:lpstr>
      <vt:lpstr>Оставление искового заявления без движения</vt:lpstr>
      <vt:lpstr>Слайд 8</vt:lpstr>
      <vt:lpstr>Слайд 9</vt:lpstr>
      <vt:lpstr>Слайд 10</vt:lpstr>
      <vt:lpstr>Слайд 11</vt:lpstr>
      <vt:lpstr>Слайд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Иск в ГПП</dc:title>
  <dc:creator>Сеньков Денис</dc:creator>
  <cp:lastModifiedBy>Пользователь Windows</cp:lastModifiedBy>
  <cp:revision>43</cp:revision>
  <dcterms:created xsi:type="dcterms:W3CDTF">2019-03-05T15:08:28Z</dcterms:created>
  <dcterms:modified xsi:type="dcterms:W3CDTF">2019-11-14T21:51:01Z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0x0101004136CF89BB20794CB8162050F86E0FBB</vt:lpwstr>
  </property>
</Properties>
</file>